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60" r:id="rId5"/>
    <p:sldId id="262" r:id="rId6"/>
    <p:sldId id="263" r:id="rId7"/>
    <p:sldId id="264" r:id="rId8"/>
    <p:sldId id="265" r:id="rId9"/>
    <p:sldId id="286" r:id="rId10"/>
    <p:sldId id="287" r:id="rId11"/>
    <p:sldId id="272" r:id="rId12"/>
    <p:sldId id="274" r:id="rId13"/>
    <p:sldId id="276" r:id="rId14"/>
    <p:sldId id="277" r:id="rId15"/>
    <p:sldId id="278" r:id="rId16"/>
    <p:sldId id="279" r:id="rId17"/>
    <p:sldId id="280" r:id="rId18"/>
    <p:sldId id="282" r:id="rId19"/>
    <p:sldId id="284" r:id="rId20"/>
    <p:sldId id="285" r:id="rId21"/>
    <p:sldId id="283"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E78C5-F3A3-41F7-A9FF-E8315CE5E1DB}" type="datetimeFigureOut">
              <a:rPr lang="tr-TR" smtClean="0"/>
              <a:t>31.5.2016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80A054-41A9-4DD8-AFCA-5A1DB9D112B9}" type="slidenum">
              <a:rPr lang="tr-TR" smtClean="0"/>
              <a:t>‹#›</a:t>
            </a:fld>
            <a:endParaRPr lang="tr-TR"/>
          </a:p>
        </p:txBody>
      </p:sp>
    </p:spTree>
    <p:extLst>
      <p:ext uri="{BB962C8B-B14F-4D97-AF65-F5344CB8AC3E}">
        <p14:creationId xmlns:p14="http://schemas.microsoft.com/office/powerpoint/2010/main" val="3557902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2</a:t>
            </a:fld>
            <a:endParaRPr lang="tr-TR"/>
          </a:p>
        </p:txBody>
      </p:sp>
    </p:spTree>
    <p:extLst>
      <p:ext uri="{BB962C8B-B14F-4D97-AF65-F5344CB8AC3E}">
        <p14:creationId xmlns:p14="http://schemas.microsoft.com/office/powerpoint/2010/main" val="679216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11</a:t>
            </a:fld>
            <a:endParaRPr lang="tr-TR"/>
          </a:p>
        </p:txBody>
      </p:sp>
    </p:spTree>
    <p:extLst>
      <p:ext uri="{BB962C8B-B14F-4D97-AF65-F5344CB8AC3E}">
        <p14:creationId xmlns:p14="http://schemas.microsoft.com/office/powerpoint/2010/main" val="2227230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12</a:t>
            </a:fld>
            <a:endParaRPr lang="tr-TR"/>
          </a:p>
        </p:txBody>
      </p:sp>
    </p:spTree>
    <p:extLst>
      <p:ext uri="{BB962C8B-B14F-4D97-AF65-F5344CB8AC3E}">
        <p14:creationId xmlns:p14="http://schemas.microsoft.com/office/powerpoint/2010/main" val="361427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13</a:t>
            </a:fld>
            <a:endParaRPr lang="tr-TR"/>
          </a:p>
        </p:txBody>
      </p:sp>
    </p:spTree>
    <p:extLst>
      <p:ext uri="{BB962C8B-B14F-4D97-AF65-F5344CB8AC3E}">
        <p14:creationId xmlns:p14="http://schemas.microsoft.com/office/powerpoint/2010/main" val="2702665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14</a:t>
            </a:fld>
            <a:endParaRPr lang="tr-TR"/>
          </a:p>
        </p:txBody>
      </p:sp>
    </p:spTree>
    <p:extLst>
      <p:ext uri="{BB962C8B-B14F-4D97-AF65-F5344CB8AC3E}">
        <p14:creationId xmlns:p14="http://schemas.microsoft.com/office/powerpoint/2010/main" val="3182554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15</a:t>
            </a:fld>
            <a:endParaRPr lang="tr-TR"/>
          </a:p>
        </p:txBody>
      </p:sp>
    </p:spTree>
    <p:extLst>
      <p:ext uri="{BB962C8B-B14F-4D97-AF65-F5344CB8AC3E}">
        <p14:creationId xmlns:p14="http://schemas.microsoft.com/office/powerpoint/2010/main" val="1046196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16</a:t>
            </a:fld>
            <a:endParaRPr lang="tr-TR"/>
          </a:p>
        </p:txBody>
      </p:sp>
    </p:spTree>
    <p:extLst>
      <p:ext uri="{BB962C8B-B14F-4D97-AF65-F5344CB8AC3E}">
        <p14:creationId xmlns:p14="http://schemas.microsoft.com/office/powerpoint/2010/main" val="2091251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17</a:t>
            </a:fld>
            <a:endParaRPr lang="tr-TR"/>
          </a:p>
        </p:txBody>
      </p:sp>
    </p:spTree>
    <p:extLst>
      <p:ext uri="{BB962C8B-B14F-4D97-AF65-F5344CB8AC3E}">
        <p14:creationId xmlns:p14="http://schemas.microsoft.com/office/powerpoint/2010/main" val="2850970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18</a:t>
            </a:fld>
            <a:endParaRPr lang="tr-TR"/>
          </a:p>
        </p:txBody>
      </p:sp>
    </p:spTree>
    <p:extLst>
      <p:ext uri="{BB962C8B-B14F-4D97-AF65-F5344CB8AC3E}">
        <p14:creationId xmlns:p14="http://schemas.microsoft.com/office/powerpoint/2010/main" val="49031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19</a:t>
            </a:fld>
            <a:endParaRPr lang="tr-TR"/>
          </a:p>
        </p:txBody>
      </p:sp>
    </p:spTree>
    <p:extLst>
      <p:ext uri="{BB962C8B-B14F-4D97-AF65-F5344CB8AC3E}">
        <p14:creationId xmlns:p14="http://schemas.microsoft.com/office/powerpoint/2010/main" val="1081236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20</a:t>
            </a:fld>
            <a:endParaRPr lang="tr-TR"/>
          </a:p>
        </p:txBody>
      </p:sp>
    </p:spTree>
    <p:extLst>
      <p:ext uri="{BB962C8B-B14F-4D97-AF65-F5344CB8AC3E}">
        <p14:creationId xmlns:p14="http://schemas.microsoft.com/office/powerpoint/2010/main" val="4091659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3</a:t>
            </a:fld>
            <a:endParaRPr lang="tr-TR"/>
          </a:p>
        </p:txBody>
      </p:sp>
    </p:spTree>
    <p:extLst>
      <p:ext uri="{BB962C8B-B14F-4D97-AF65-F5344CB8AC3E}">
        <p14:creationId xmlns:p14="http://schemas.microsoft.com/office/powerpoint/2010/main" val="2695532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21</a:t>
            </a:fld>
            <a:endParaRPr lang="tr-TR"/>
          </a:p>
        </p:txBody>
      </p:sp>
    </p:spTree>
    <p:extLst>
      <p:ext uri="{BB962C8B-B14F-4D97-AF65-F5344CB8AC3E}">
        <p14:creationId xmlns:p14="http://schemas.microsoft.com/office/powerpoint/2010/main" val="2481652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4</a:t>
            </a:fld>
            <a:endParaRPr lang="tr-TR"/>
          </a:p>
        </p:txBody>
      </p:sp>
    </p:spTree>
    <p:extLst>
      <p:ext uri="{BB962C8B-B14F-4D97-AF65-F5344CB8AC3E}">
        <p14:creationId xmlns:p14="http://schemas.microsoft.com/office/powerpoint/2010/main" val="2919396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5</a:t>
            </a:fld>
            <a:endParaRPr lang="tr-TR"/>
          </a:p>
        </p:txBody>
      </p:sp>
    </p:spTree>
    <p:extLst>
      <p:ext uri="{BB962C8B-B14F-4D97-AF65-F5344CB8AC3E}">
        <p14:creationId xmlns:p14="http://schemas.microsoft.com/office/powerpoint/2010/main" val="3023179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6</a:t>
            </a:fld>
            <a:endParaRPr lang="tr-TR"/>
          </a:p>
        </p:txBody>
      </p:sp>
    </p:spTree>
    <p:extLst>
      <p:ext uri="{BB962C8B-B14F-4D97-AF65-F5344CB8AC3E}">
        <p14:creationId xmlns:p14="http://schemas.microsoft.com/office/powerpoint/2010/main" val="463275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7</a:t>
            </a:fld>
            <a:endParaRPr lang="tr-TR"/>
          </a:p>
        </p:txBody>
      </p:sp>
    </p:spTree>
    <p:extLst>
      <p:ext uri="{BB962C8B-B14F-4D97-AF65-F5344CB8AC3E}">
        <p14:creationId xmlns:p14="http://schemas.microsoft.com/office/powerpoint/2010/main" val="154207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8</a:t>
            </a:fld>
            <a:endParaRPr lang="tr-TR"/>
          </a:p>
        </p:txBody>
      </p:sp>
    </p:spTree>
    <p:extLst>
      <p:ext uri="{BB962C8B-B14F-4D97-AF65-F5344CB8AC3E}">
        <p14:creationId xmlns:p14="http://schemas.microsoft.com/office/powerpoint/2010/main" val="2811202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9</a:t>
            </a:fld>
            <a:endParaRPr lang="tr-TR"/>
          </a:p>
        </p:txBody>
      </p:sp>
    </p:spTree>
    <p:extLst>
      <p:ext uri="{BB962C8B-B14F-4D97-AF65-F5344CB8AC3E}">
        <p14:creationId xmlns:p14="http://schemas.microsoft.com/office/powerpoint/2010/main" val="1153747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D80A054-41A9-4DD8-AFCA-5A1DB9D112B9}" type="slidenum">
              <a:rPr lang="tr-TR" smtClean="0"/>
              <a:t>10</a:t>
            </a:fld>
            <a:endParaRPr lang="tr-TR"/>
          </a:p>
        </p:txBody>
      </p:sp>
    </p:spTree>
    <p:extLst>
      <p:ext uri="{BB962C8B-B14F-4D97-AF65-F5344CB8AC3E}">
        <p14:creationId xmlns:p14="http://schemas.microsoft.com/office/powerpoint/2010/main" val="2645338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E949FD8-A6B0-488D-ABED-8220827F0F64}" type="datetimeFigureOut">
              <a:rPr lang="tr-TR" smtClean="0"/>
              <a:t>31.5.2016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4074459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949FD8-A6B0-488D-ABED-8220827F0F64}" type="datetimeFigureOut">
              <a:rPr lang="tr-TR" smtClean="0"/>
              <a:t>31.5.2016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138648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949FD8-A6B0-488D-ABED-8220827F0F64}" type="datetimeFigureOut">
              <a:rPr lang="tr-TR" smtClean="0"/>
              <a:t>31.5.2016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219811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E949FD8-A6B0-488D-ABED-8220827F0F64}" type="datetimeFigureOut">
              <a:rPr lang="tr-TR" smtClean="0"/>
              <a:t>31.5.2016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717131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949FD8-A6B0-488D-ABED-8220827F0F64}" type="datetimeFigureOut">
              <a:rPr lang="tr-TR" smtClean="0"/>
              <a:t>31.5.2016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60412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E949FD8-A6B0-488D-ABED-8220827F0F64}" type="datetimeFigureOut">
              <a:rPr lang="tr-TR" smtClean="0"/>
              <a:t>31.5.2016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318031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E949FD8-A6B0-488D-ABED-8220827F0F64}" type="datetimeFigureOut">
              <a:rPr lang="tr-TR" smtClean="0"/>
              <a:t>31.5.2016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285944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E949FD8-A6B0-488D-ABED-8220827F0F64}" type="datetimeFigureOut">
              <a:rPr lang="tr-TR" smtClean="0"/>
              <a:t>31.5.2016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327285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E949FD8-A6B0-488D-ABED-8220827F0F64}" type="datetimeFigureOut">
              <a:rPr lang="tr-TR" smtClean="0"/>
              <a:t>31.5.2016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4018323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949FD8-A6B0-488D-ABED-8220827F0F64}" type="datetimeFigureOut">
              <a:rPr lang="tr-TR" smtClean="0"/>
              <a:t>31.5.2016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372323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E949FD8-A6B0-488D-ABED-8220827F0F64}" type="datetimeFigureOut">
              <a:rPr lang="tr-TR" smtClean="0"/>
              <a:t>31.5.2016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5B4E26-A8A1-4303-8345-6AB2A2A0BD7F}" type="slidenum">
              <a:rPr lang="tr-TR" smtClean="0"/>
              <a:t>‹#›</a:t>
            </a:fld>
            <a:endParaRPr lang="tr-TR"/>
          </a:p>
        </p:txBody>
      </p:sp>
    </p:spTree>
    <p:extLst>
      <p:ext uri="{BB962C8B-B14F-4D97-AF65-F5344CB8AC3E}">
        <p14:creationId xmlns:p14="http://schemas.microsoft.com/office/powerpoint/2010/main" val="2047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49FD8-A6B0-488D-ABED-8220827F0F64}" type="datetimeFigureOut">
              <a:rPr lang="tr-TR" smtClean="0"/>
              <a:t>31.5.2016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5B4E26-A8A1-4303-8345-6AB2A2A0BD7F}" type="slidenum">
              <a:rPr lang="tr-TR" smtClean="0"/>
              <a:t>‹#›</a:t>
            </a:fld>
            <a:endParaRPr lang="tr-TR"/>
          </a:p>
        </p:txBody>
      </p:sp>
    </p:spTree>
    <p:extLst>
      <p:ext uri="{BB962C8B-B14F-4D97-AF65-F5344CB8AC3E}">
        <p14:creationId xmlns:p14="http://schemas.microsoft.com/office/powerpoint/2010/main" val="2179928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unhcr.org/turkey/home.php?page=29"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databank.worldbank.org/data/home.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996286"/>
            <a:ext cx="9144000" cy="2387600"/>
          </a:xfrm>
        </p:spPr>
        <p:txBody>
          <a:bodyPr>
            <a:normAutofit/>
          </a:bodyPr>
          <a:lstStyle/>
          <a:p>
            <a:r>
              <a:rPr lang="tr-TR" sz="4400" dirty="0" smtClean="0">
                <a:solidFill>
                  <a:schemeClr val="accent1">
                    <a:lumMod val="60000"/>
                    <a:lumOff val="40000"/>
                  </a:schemeClr>
                </a:solidFill>
                <a:latin typeface="Times New Roman" panose="02020603050405020304" pitchFamily="18" charset="0"/>
                <a:cs typeface="Times New Roman" panose="02020603050405020304" pitchFamily="18" charset="0"/>
              </a:rPr>
              <a:t>ÜLKELERDEN GİDEN MÜLTECİ SAYILARI ÜZERİNE VERİ MADENCİLİĞİ UYGULAMASI </a:t>
            </a:r>
            <a:endParaRPr lang="tr-TR" sz="44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normAutofit/>
          </a:bodyPr>
          <a:lstStyle/>
          <a:p>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Ali Mertcan KÖSE	Ayça Çakmak PEHLİVANLI</a:t>
            </a:r>
          </a:p>
          <a:p>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59307"/>
            <a:ext cx="4798508" cy="1129350"/>
          </a:xfrm>
          <a:prstGeom prst="rect">
            <a:avLst/>
          </a:prstGeom>
          <a:ln w="57150">
            <a:solidFill>
              <a:schemeClr val="accent1">
                <a:lumMod val="60000"/>
                <a:lumOff val="40000"/>
              </a:schemeClr>
            </a:solidFill>
          </a:ln>
        </p:spPr>
      </p:pic>
      <p:pic>
        <p:nvPicPr>
          <p:cNvPr id="10" name="Resi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3205" y="256621"/>
            <a:ext cx="4798592" cy="1132036"/>
          </a:xfrm>
          <a:prstGeom prst="rect">
            <a:avLst/>
          </a:prstGeom>
          <a:ln w="38100">
            <a:solidFill>
              <a:schemeClr val="accent1">
                <a:lumMod val="60000"/>
                <a:lumOff val="40000"/>
              </a:schemeClr>
            </a:solidFill>
          </a:ln>
        </p:spPr>
      </p:pic>
    </p:spTree>
    <p:extLst>
      <p:ext uri="{BB962C8B-B14F-4D97-AF65-F5344CB8AC3E}">
        <p14:creationId xmlns:p14="http://schemas.microsoft.com/office/powerpoint/2010/main" val="3539057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4600" y="0"/>
            <a:ext cx="10515600" cy="1325563"/>
          </a:xfrm>
        </p:spPr>
        <p:txBody>
          <a:bodyPr>
            <a:normAutofit/>
          </a:bodyPr>
          <a:lstStyle/>
          <a:p>
            <a:pPr algn="ctr"/>
            <a:r>
              <a:rPr lang="tr-TR" sz="3200" b="1" dirty="0">
                <a:solidFill>
                  <a:schemeClr val="accent1">
                    <a:lumMod val="60000"/>
                    <a:lumOff val="40000"/>
                  </a:schemeClr>
                </a:solidFill>
                <a:latin typeface="Times New Roman" panose="02020603050405020304" pitchFamily="18" charset="0"/>
                <a:cs typeface="Times New Roman" panose="02020603050405020304" pitchFamily="18" charset="0"/>
              </a:rPr>
              <a:t>Çalışmada Kullanılan Yöntemler</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2000" cy="5003256"/>
          </a:xfrm>
        </p:spPr>
        <p:txBody>
          <a:bodyPr>
            <a:noAutofit/>
          </a:bodyPr>
          <a:lstStyle/>
          <a:p>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C4.5 (J48) Karar Ağacı </a:t>
            </a:r>
          </a:p>
          <a:p>
            <a:pPr marL="400050" lvl="1" indent="0" algn="just">
              <a:buNone/>
            </a:pPr>
            <a:r>
              <a:rPr lang="tr-TR" sz="2800" dirty="0">
                <a:solidFill>
                  <a:schemeClr val="accent1">
                    <a:lumMod val="60000"/>
                    <a:lumOff val="40000"/>
                  </a:schemeClr>
                </a:solidFill>
                <a:latin typeface="Times New Roman" panose="02020603050405020304" pitchFamily="18" charset="0"/>
                <a:cs typeface="Times New Roman" panose="02020603050405020304" pitchFamily="18" charset="0"/>
              </a:rPr>
              <a:t>Karar ağaçları akış şemalarına benzeyen yapılardır. Her bir nitelik bir düğüm tarafından temsil edilir. Dallar ve yapraklar ağaç yapısının elemanlarıdır. En son yapı yaprak, en üst yapı kök ve bunların arasında kalan yapılar ise dal olarak nitelendirilir.</a:t>
            </a:r>
          </a:p>
          <a:p>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Temel Bileşenler Analizi</a:t>
            </a:r>
          </a:p>
          <a:p>
            <a:pPr marL="400050" lvl="1" indent="0" algn="just">
              <a:buNone/>
            </a:pPr>
            <a:r>
              <a:rPr lang="tr-TR" sz="2800" dirty="0">
                <a:solidFill>
                  <a:schemeClr val="accent1">
                    <a:lumMod val="60000"/>
                    <a:lumOff val="40000"/>
                  </a:schemeClr>
                </a:solidFill>
                <a:latin typeface="Times New Roman" panose="02020603050405020304" pitchFamily="18" charset="0"/>
                <a:cs typeface="Times New Roman" panose="02020603050405020304" pitchFamily="18" charset="0"/>
              </a:rPr>
              <a:t>Tanıma, sınıflandırma, görüntü sıkıştırma alanlarında kullanılır. </a:t>
            </a:r>
            <a:r>
              <a:rPr lang="tr-TR" sz="2800" dirty="0" err="1">
                <a:solidFill>
                  <a:schemeClr val="accent1">
                    <a:lumMod val="60000"/>
                    <a:lumOff val="40000"/>
                  </a:schemeClr>
                </a:solidFill>
                <a:latin typeface="Times New Roman" panose="02020603050405020304" pitchFamily="18" charset="0"/>
                <a:cs typeface="Times New Roman" panose="02020603050405020304" pitchFamily="18" charset="0"/>
              </a:rPr>
              <a:t>Varyans-kovaryans</a:t>
            </a:r>
            <a:r>
              <a:rPr lang="tr-TR" sz="2800" dirty="0">
                <a:solidFill>
                  <a:schemeClr val="accent1">
                    <a:lumMod val="60000"/>
                    <a:lumOff val="40000"/>
                  </a:schemeClr>
                </a:solidFill>
                <a:latin typeface="Times New Roman" panose="02020603050405020304" pitchFamily="18" charset="0"/>
                <a:cs typeface="Times New Roman" panose="02020603050405020304" pitchFamily="18" charset="0"/>
              </a:rPr>
              <a:t> matrisi üzerinden değişkenlerin doğrusal birleşimleri olarak bilinen birbirinden bağımsız (dik) yeni değişkenler ortaya koyarak daha az boyut ile açıklama ve yorumlama sağlayan çok değişkenli bir istatistik yöntemidir.</a:t>
            </a:r>
          </a:p>
          <a:p>
            <a:pPr marL="400050" lvl="1" indent="0" algn="just">
              <a:buNone/>
            </a:pPr>
            <a:r>
              <a:rPr lang="tr-TR" sz="2800" dirty="0" smtClean="0">
                <a:solidFill>
                  <a:schemeClr val="accent1">
                    <a:lumMod val="60000"/>
                    <a:lumOff val="40000"/>
                  </a:schemeClr>
                </a:solidFill>
                <a:latin typeface="Times New Roman" panose="02020603050405020304" pitchFamily="18" charset="0"/>
                <a:cs typeface="Times New Roman" panose="02020603050405020304" pitchFamily="18" charset="0"/>
              </a:rPr>
              <a:t>.</a:t>
            </a:r>
            <a:endParaRPr lang="tr-TR" sz="28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838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b="1" dirty="0" smtClean="0">
                <a:solidFill>
                  <a:schemeClr val="accent1">
                    <a:lumMod val="60000"/>
                    <a:lumOff val="40000"/>
                  </a:schemeClr>
                </a:solidFill>
                <a:latin typeface="Times New Roman" panose="02020603050405020304" pitchFamily="18" charset="0"/>
                <a:cs typeface="Times New Roman" panose="02020603050405020304" pitchFamily="18" charset="0"/>
              </a:rPr>
              <a:t>UYGULAMA</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5600" cy="5003256"/>
          </a:xfrm>
        </p:spPr>
        <p:txBody>
          <a:bodyPr>
            <a:noAutofit/>
          </a:bodyPr>
          <a:lstStyle/>
          <a:p>
            <a:pPr algn="just"/>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WEKA 3.6</a:t>
            </a:r>
          </a:p>
          <a:p>
            <a:pPr algn="just"/>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Mülteci sayıları algoritmaların uygulanabilirliği için kategorize edilerek kullanılmıştır. </a:t>
            </a: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1317292198"/>
              </p:ext>
            </p:extLst>
          </p:nvPr>
        </p:nvGraphicFramePr>
        <p:xfrm>
          <a:off x="3370997" y="2981074"/>
          <a:ext cx="5418161" cy="3324195"/>
        </p:xfrm>
        <a:graphic>
          <a:graphicData uri="http://schemas.openxmlformats.org/drawingml/2006/table">
            <a:tbl>
              <a:tblPr firstRow="1" firstCol="1" bandRow="1">
                <a:tableStyleId>{5C22544A-7EE6-4342-B048-85BDC9FD1C3A}</a:tableStyleId>
              </a:tblPr>
              <a:tblGrid>
                <a:gridCol w="2883289"/>
                <a:gridCol w="2534872"/>
              </a:tblGrid>
              <a:tr h="474885">
                <a:tc gridSpan="2">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Mülteci sayısı</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tr-TR"/>
                    </a:p>
                  </a:txBody>
                  <a:tcPr/>
                </a:tc>
              </a:tr>
              <a:tr h="474885">
                <a:tc>
                  <a:txBody>
                    <a:bodyPr/>
                    <a:lstStyle/>
                    <a:p>
                      <a:pPr algn="ctr">
                        <a:lnSpc>
                          <a:spcPct val="107000"/>
                        </a:lnSpc>
                        <a:spcAft>
                          <a:spcPts val="0"/>
                        </a:spcAft>
                      </a:pPr>
                      <a:r>
                        <a:rPr lang="tr-TR" sz="1800" dirty="0">
                          <a:effectLst/>
                          <a:latin typeface="Times New Roman" panose="02020603050405020304" pitchFamily="18" charset="0"/>
                          <a:cs typeface="Times New Roman" panose="02020603050405020304" pitchFamily="18" charset="0"/>
                        </a:rPr>
                        <a:t>1-10000</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A</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74885">
                <a:tc>
                  <a:txBody>
                    <a:bodyPr/>
                    <a:lstStyle/>
                    <a:p>
                      <a:pPr algn="ctr">
                        <a:lnSpc>
                          <a:spcPct val="107000"/>
                        </a:lnSpc>
                        <a:spcAft>
                          <a:spcPts val="0"/>
                        </a:spcAft>
                      </a:pPr>
                      <a:r>
                        <a:rPr lang="tr-TR" sz="1800" dirty="0">
                          <a:effectLst/>
                          <a:latin typeface="Times New Roman" panose="02020603050405020304" pitchFamily="18" charset="0"/>
                          <a:cs typeface="Times New Roman" panose="02020603050405020304" pitchFamily="18" charset="0"/>
                        </a:rPr>
                        <a:t>10000-50000</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B</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74885">
                <a:tc>
                  <a:txBody>
                    <a:bodyPr/>
                    <a:lstStyle/>
                    <a:p>
                      <a:pPr algn="ctr">
                        <a:lnSpc>
                          <a:spcPct val="107000"/>
                        </a:lnSpc>
                        <a:spcAft>
                          <a:spcPts val="0"/>
                        </a:spcAft>
                      </a:pPr>
                      <a:r>
                        <a:rPr lang="tr-TR" sz="1800" dirty="0">
                          <a:effectLst/>
                          <a:latin typeface="Times New Roman" panose="02020603050405020304" pitchFamily="18" charset="0"/>
                          <a:cs typeface="Times New Roman" panose="02020603050405020304" pitchFamily="18" charset="0"/>
                        </a:rPr>
                        <a:t>50000-100000</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C</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74885">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100000-500000</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D</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74885">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500000-1000000</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800" dirty="0">
                          <a:effectLst/>
                          <a:latin typeface="Times New Roman" panose="02020603050405020304" pitchFamily="18" charset="0"/>
                          <a:cs typeface="Times New Roman" panose="02020603050405020304" pitchFamily="18" charset="0"/>
                        </a:rPr>
                        <a:t>E</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74885">
                <a:tc>
                  <a:txBody>
                    <a:bodyPr/>
                    <a:lstStyle/>
                    <a:p>
                      <a:pPr algn="ctr">
                        <a:lnSpc>
                          <a:spcPct val="107000"/>
                        </a:lnSpc>
                        <a:spcAft>
                          <a:spcPts val="0"/>
                        </a:spcAft>
                      </a:pPr>
                      <a:r>
                        <a:rPr lang="tr-TR" sz="1800">
                          <a:effectLst/>
                          <a:latin typeface="Times New Roman" panose="02020603050405020304" pitchFamily="18" charset="0"/>
                          <a:cs typeface="Times New Roman" panose="02020603050405020304" pitchFamily="18" charset="0"/>
                        </a:rPr>
                        <a:t>1000000-</a:t>
                      </a:r>
                      <a:endParaRPr lang="tr-TR"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800" dirty="0">
                          <a:effectLst/>
                          <a:latin typeface="Times New Roman" panose="02020603050405020304" pitchFamily="18" charset="0"/>
                          <a:cs typeface="Times New Roman" panose="02020603050405020304" pitchFamily="18" charset="0"/>
                        </a:rPr>
                        <a:t>F</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083838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199" y="0"/>
            <a:ext cx="10515600" cy="1325563"/>
          </a:xfrm>
        </p:spPr>
        <p:txBody>
          <a:bodyPr>
            <a:normAutofit/>
          </a:bodyPr>
          <a:lstStyle/>
          <a:p>
            <a:pPr algn="ct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Mülteci sayılarına ilişkin 2008 ve 2013 yıllarına ait kategorize edilmiş verilerin görseli</a:t>
            </a:r>
          </a:p>
        </p:txBody>
      </p:sp>
      <p:pic>
        <p:nvPicPr>
          <p:cNvPr id="5" name="Resim 4" descr="C:\Users\Ali Mertcan\Desktop\aliasd.jpg"/>
          <p:cNvPicPr/>
          <p:nvPr/>
        </p:nvPicPr>
        <p:blipFill>
          <a:blip r:embed="rId3">
            <a:extLst>
              <a:ext uri="{28A0092B-C50C-407E-A947-70E740481C1C}">
                <a14:useLocalDpi xmlns:a14="http://schemas.microsoft.com/office/drawing/2010/main" val="0"/>
              </a:ext>
            </a:extLst>
          </a:blip>
          <a:srcRect/>
          <a:stretch>
            <a:fillRect/>
          </a:stretch>
        </p:blipFill>
        <p:spPr bwMode="auto">
          <a:xfrm>
            <a:off x="646562" y="1160060"/>
            <a:ext cx="10898875" cy="5568287"/>
          </a:xfrm>
          <a:prstGeom prst="rect">
            <a:avLst/>
          </a:prstGeom>
          <a:noFill/>
          <a:ln>
            <a:noFill/>
          </a:ln>
        </p:spPr>
      </p:pic>
    </p:spTree>
    <p:extLst>
      <p:ext uri="{BB962C8B-B14F-4D97-AF65-F5344CB8AC3E}">
        <p14:creationId xmlns:p14="http://schemas.microsoft.com/office/powerpoint/2010/main" val="527879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Sınıflamalara ilişkin başarı olasılıkları.</a:t>
            </a:r>
          </a:p>
        </p:txBody>
      </p:sp>
      <p:sp>
        <p:nvSpPr>
          <p:cNvPr id="3" name="İçerik Yer Tutucusu 2"/>
          <p:cNvSpPr>
            <a:spLocks noGrp="1"/>
          </p:cNvSpPr>
          <p:nvPr>
            <p:ph idx="1"/>
          </p:nvPr>
        </p:nvSpPr>
        <p:spPr>
          <a:xfrm>
            <a:off x="838200" y="1173708"/>
            <a:ext cx="10515600" cy="5003256"/>
          </a:xfrm>
        </p:spPr>
        <p:txBody>
          <a:bodyPr>
            <a:noAutofit/>
          </a:bodyPr>
          <a:lstStyle/>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1417379304"/>
              </p:ext>
            </p:extLst>
          </p:nvPr>
        </p:nvGraphicFramePr>
        <p:xfrm>
          <a:off x="2483894" y="2060812"/>
          <a:ext cx="7574507" cy="2911213"/>
        </p:xfrm>
        <a:graphic>
          <a:graphicData uri="http://schemas.openxmlformats.org/drawingml/2006/table">
            <a:tbl>
              <a:tblPr firstRow="1" firstCol="1" bandRow="1">
                <a:tableStyleId>{5C22544A-7EE6-4342-B048-85BDC9FD1C3A}</a:tableStyleId>
              </a:tblPr>
              <a:tblGrid>
                <a:gridCol w="1559958"/>
                <a:gridCol w="2990754"/>
                <a:gridCol w="3023795"/>
              </a:tblGrid>
              <a:tr h="469487">
                <a:tc>
                  <a:txBody>
                    <a:bodyPr/>
                    <a:lstStyle/>
                    <a:p>
                      <a:endParaRPr lang="tr-TR" sz="2400" dirty="0">
                        <a:effectLst/>
                        <a:latin typeface="Calibri" panose="020F0502020204030204" pitchFamily="34" charset="0"/>
                      </a:endParaRPr>
                    </a:p>
                  </a:txBody>
                  <a:tcPr marL="68580" marR="68580" marT="0" marB="0"/>
                </a:tc>
                <a:tc>
                  <a:txBody>
                    <a:bodyPr/>
                    <a:lstStyle/>
                    <a:p>
                      <a:pPr>
                        <a:lnSpc>
                          <a:spcPct val="107000"/>
                        </a:lnSpc>
                        <a:spcAft>
                          <a:spcPts val="0"/>
                        </a:spcAft>
                      </a:pPr>
                      <a:r>
                        <a:rPr lang="tr-TR" sz="2400">
                          <a:effectLst/>
                        </a:rPr>
                        <a:t>Doğru Sınıf Sayısı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a:effectLst/>
                        </a:rPr>
                        <a:t>Doğru Sınıflama Oranı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9487">
                <a:tc>
                  <a:txBody>
                    <a:bodyPr/>
                    <a:lstStyle/>
                    <a:p>
                      <a:pPr algn="ctr">
                        <a:lnSpc>
                          <a:spcPct val="107000"/>
                        </a:lnSpc>
                        <a:spcAft>
                          <a:spcPts val="0"/>
                        </a:spcAft>
                      </a:pPr>
                      <a:r>
                        <a:rPr lang="tr-TR" sz="2400">
                          <a:effectLst/>
                        </a:rPr>
                        <a:t>Naive Bayes</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642</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%67.0146</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876324">
                <a:tc>
                  <a:txBody>
                    <a:bodyPr/>
                    <a:lstStyle/>
                    <a:p>
                      <a:pPr algn="ctr">
                        <a:lnSpc>
                          <a:spcPct val="107000"/>
                        </a:lnSpc>
                        <a:spcAft>
                          <a:spcPts val="0"/>
                        </a:spcAft>
                      </a:pPr>
                      <a:r>
                        <a:rPr lang="tr-TR" sz="2400">
                          <a:effectLst/>
                        </a:rPr>
                        <a:t>C4.5 Karar Ağacı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dirty="0">
                          <a:effectLst/>
                        </a:rPr>
                        <a:t>708</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%70.3904</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90570">
                <a:tc>
                  <a:txBody>
                    <a:bodyPr/>
                    <a:lstStyle/>
                    <a:p>
                      <a:pPr algn="ctr">
                        <a:lnSpc>
                          <a:spcPct val="107000"/>
                        </a:lnSpc>
                        <a:spcAft>
                          <a:spcPts val="0"/>
                        </a:spcAft>
                      </a:pPr>
                      <a:r>
                        <a:rPr lang="tr-TR" sz="2400">
                          <a:effectLst/>
                        </a:rPr>
                        <a:t>K-yakın komşu</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825</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dirty="0">
                          <a:effectLst/>
                        </a:rPr>
                        <a:t>%86.1169</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950741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dirty="0" err="1">
                <a:solidFill>
                  <a:schemeClr val="accent1">
                    <a:lumMod val="60000"/>
                    <a:lumOff val="40000"/>
                  </a:schemeClr>
                </a:solidFill>
                <a:latin typeface="Times New Roman" panose="02020603050405020304" pitchFamily="18" charset="0"/>
                <a:cs typeface="Times New Roman" panose="02020603050405020304" pitchFamily="18" charset="0"/>
              </a:rPr>
              <a:t>Naive</a:t>
            </a: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sz="3200" dirty="0" err="1">
                <a:solidFill>
                  <a:schemeClr val="accent1">
                    <a:lumMod val="60000"/>
                    <a:lumOff val="40000"/>
                  </a:schemeClr>
                </a:solidFill>
                <a:latin typeface="Times New Roman" panose="02020603050405020304" pitchFamily="18" charset="0"/>
                <a:cs typeface="Times New Roman" panose="02020603050405020304" pitchFamily="18" charset="0"/>
              </a:rPr>
              <a:t>Bayes</a:t>
            </a: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 Sınıflandırma tekniğine göre kategorize edilmiş mülteci sayılarının olasılıkları</a:t>
            </a:r>
          </a:p>
        </p:txBody>
      </p:sp>
      <p:sp>
        <p:nvSpPr>
          <p:cNvPr id="3" name="İçerik Yer Tutucusu 2"/>
          <p:cNvSpPr>
            <a:spLocks noGrp="1"/>
          </p:cNvSpPr>
          <p:nvPr>
            <p:ph idx="1"/>
          </p:nvPr>
        </p:nvSpPr>
        <p:spPr>
          <a:xfrm>
            <a:off x="838200" y="1173708"/>
            <a:ext cx="10515600" cy="5003256"/>
          </a:xfrm>
        </p:spPr>
        <p:txBody>
          <a:bodyPr>
            <a:noAutofit/>
          </a:bodyPr>
          <a:lstStyle/>
          <a:p>
            <a:pPr marL="0" indent="0" algn="ctr">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507459140"/>
              </p:ext>
            </p:extLst>
          </p:nvPr>
        </p:nvGraphicFramePr>
        <p:xfrm>
          <a:off x="3562066" y="2661313"/>
          <a:ext cx="5950424" cy="1202934"/>
        </p:xfrm>
        <a:graphic>
          <a:graphicData uri="http://schemas.openxmlformats.org/drawingml/2006/table">
            <a:tbl>
              <a:tblPr firstRow="1" firstCol="1" bandRow="1">
                <a:tableStyleId>{5C22544A-7EE6-4342-B048-85BDC9FD1C3A}</a:tableStyleId>
              </a:tblPr>
              <a:tblGrid>
                <a:gridCol w="1008896"/>
                <a:gridCol w="823588"/>
                <a:gridCol w="823588"/>
                <a:gridCol w="823588"/>
                <a:gridCol w="823588"/>
                <a:gridCol w="823588"/>
                <a:gridCol w="823588"/>
              </a:tblGrid>
              <a:tr h="601467">
                <a:tc>
                  <a:txBody>
                    <a:bodyPr/>
                    <a:lstStyle/>
                    <a:p>
                      <a:pPr algn="ctr">
                        <a:lnSpc>
                          <a:spcPct val="107000"/>
                        </a:lnSpc>
                        <a:spcAft>
                          <a:spcPts val="0"/>
                        </a:spcAft>
                      </a:pPr>
                      <a:r>
                        <a:rPr lang="tr-TR" sz="1800" dirty="0" err="1">
                          <a:effectLst/>
                        </a:rPr>
                        <a:t>Attribute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F</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B</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A</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C</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D</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dirty="0">
                          <a:effectLst/>
                        </a:rPr>
                        <a:t>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1467">
                <a:tc>
                  <a:txBody>
                    <a:bodyPr/>
                    <a:lstStyle/>
                    <a:p>
                      <a:endParaRPr lang="tr-TR" sz="1800">
                        <a:effectLst/>
                        <a:latin typeface="Calibri" panose="020F0502020204030204" pitchFamily="34" charset="0"/>
                      </a:endParaRPr>
                    </a:p>
                  </a:txBody>
                  <a:tcPr marL="68580" marR="68580" marT="0" marB="0"/>
                </a:tc>
                <a:tc>
                  <a:txBody>
                    <a:bodyPr/>
                    <a:lstStyle/>
                    <a:p>
                      <a:pPr algn="ctr">
                        <a:lnSpc>
                          <a:spcPct val="107000"/>
                        </a:lnSpc>
                        <a:spcAft>
                          <a:spcPts val="0"/>
                        </a:spcAft>
                      </a:pPr>
                      <a:r>
                        <a:rPr lang="tr-TR" sz="1800">
                          <a:effectLst/>
                        </a:rPr>
                        <a:t>0.01</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0.13</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0.74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0.04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dirty="0">
                          <a:effectLst/>
                        </a:rPr>
                        <a:t>0.07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dirty="0">
                          <a:effectLst/>
                        </a:rPr>
                        <a:t>0.01</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63584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9807054" cy="623663"/>
          </a:xfrm>
        </p:spPr>
        <p:txBody>
          <a:bodyPr>
            <a:noAutofit/>
          </a:bodyPr>
          <a:lstStyle/>
          <a:p>
            <a:pPr algn="ctr"/>
            <a:r>
              <a:rPr lang="tr-TR" sz="2400" dirty="0">
                <a:solidFill>
                  <a:schemeClr val="accent1">
                    <a:lumMod val="60000"/>
                    <a:lumOff val="40000"/>
                  </a:schemeClr>
                </a:solidFill>
                <a:latin typeface="Times New Roman" panose="02020603050405020304" pitchFamily="18" charset="0"/>
                <a:cs typeface="Times New Roman" panose="02020603050405020304" pitchFamily="18" charset="0"/>
              </a:rPr>
              <a:t>Metotlara göre Doğru sınıflama oranları, ROC değerleri ve bazı olasılıklar</a:t>
            </a:r>
          </a:p>
        </p:txBody>
      </p:sp>
      <p:sp>
        <p:nvSpPr>
          <p:cNvPr id="3" name="İçerik Yer Tutucusu 2"/>
          <p:cNvSpPr>
            <a:spLocks noGrp="1"/>
          </p:cNvSpPr>
          <p:nvPr>
            <p:ph idx="1"/>
          </p:nvPr>
        </p:nvSpPr>
        <p:spPr>
          <a:xfrm>
            <a:off x="838200" y="1173708"/>
            <a:ext cx="10515600" cy="5003256"/>
          </a:xfrm>
        </p:spPr>
        <p:txBody>
          <a:bodyPr>
            <a:noAutofit/>
          </a:bodyPr>
          <a:lstStyle/>
          <a:p>
            <a:pPr marL="0" indent="0" algn="ctr">
              <a:buNone/>
            </a:pPr>
            <a:endParaRPr lang="tr-TR" dirty="0">
              <a:solidFill>
                <a:schemeClr val="accent1">
                  <a:lumMod val="60000"/>
                  <a:lumOff val="40000"/>
                </a:schemeClr>
              </a:solidFill>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6" name="Tablo 5"/>
          <p:cNvGraphicFramePr>
            <a:graphicFrameLocks noGrp="1"/>
          </p:cNvGraphicFramePr>
          <p:nvPr>
            <p:extLst>
              <p:ext uri="{D42A27DB-BD31-4B8C-83A1-F6EECF244321}">
                <p14:modId xmlns:p14="http://schemas.microsoft.com/office/powerpoint/2010/main" val="3639055821"/>
              </p:ext>
            </p:extLst>
          </p:nvPr>
        </p:nvGraphicFramePr>
        <p:xfrm>
          <a:off x="838200" y="928049"/>
          <a:ext cx="10912522" cy="5618178"/>
        </p:xfrm>
        <a:graphic>
          <a:graphicData uri="http://schemas.openxmlformats.org/drawingml/2006/table">
            <a:tbl>
              <a:tblPr firstRow="1" firstCol="1" bandRow="1">
                <a:tableStyleId>{5C22544A-7EE6-4342-B048-85BDC9FD1C3A}</a:tableStyleId>
              </a:tblPr>
              <a:tblGrid>
                <a:gridCol w="1287623"/>
                <a:gridCol w="1287623"/>
                <a:gridCol w="1010166"/>
                <a:gridCol w="1303479"/>
                <a:gridCol w="1380487"/>
                <a:gridCol w="1380487"/>
                <a:gridCol w="1242325"/>
                <a:gridCol w="1010166"/>
                <a:gridCol w="1010166"/>
              </a:tblGrid>
              <a:tr h="167122">
                <a:tc rowSpan="8">
                  <a:txBody>
                    <a:bodyPr/>
                    <a:lstStyle/>
                    <a:p>
                      <a:pPr algn="ctr">
                        <a:lnSpc>
                          <a:spcPct val="107000"/>
                        </a:lnSpc>
                        <a:spcAft>
                          <a:spcPts val="0"/>
                        </a:spcAft>
                      </a:pPr>
                      <a:r>
                        <a:rPr lang="tr-TR" sz="1200" dirty="0" err="1">
                          <a:effectLst/>
                        </a:rPr>
                        <a:t>Naive</a:t>
                      </a:r>
                      <a:r>
                        <a:rPr lang="tr-TR" sz="1200" dirty="0">
                          <a:effectLst/>
                        </a:rPr>
                        <a:t> </a:t>
                      </a:r>
                      <a:r>
                        <a:rPr lang="tr-TR" sz="1200" dirty="0" err="1">
                          <a:effectLst/>
                        </a:rPr>
                        <a:t>Bayes</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rowSpan="7">
                  <a:txBody>
                    <a:bodyPr/>
                    <a:lstStyle/>
                    <a:p>
                      <a:endParaRPr lang="tr-TR" sz="1200">
                        <a:effectLst/>
                        <a:latin typeface="Calibri" panose="020F0502020204030204" pitchFamily="34" charset="0"/>
                      </a:endParaRPr>
                    </a:p>
                  </a:txBody>
                  <a:tcPr marL="53464" marR="53464" marT="0" marB="0" anchor="ctr"/>
                </a:tc>
                <a:tc>
                  <a:txBody>
                    <a:bodyPr/>
                    <a:lstStyle/>
                    <a:p>
                      <a:pPr algn="ctr">
                        <a:lnSpc>
                          <a:spcPct val="107000"/>
                        </a:lnSpc>
                        <a:spcAft>
                          <a:spcPts val="0"/>
                        </a:spcAft>
                      </a:pPr>
                      <a:r>
                        <a:rPr lang="tr-TR" sz="1200">
                          <a:effectLst/>
                        </a:rPr>
                        <a:t>TP Rate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FP Rate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Precision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Recall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F-Measu re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ROC Area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Class</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0.75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0.024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0.281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0.409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0.933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0.699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0.159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0.393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0.699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0.503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B</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0.71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0.953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0.814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0.753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0.488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0.067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0.247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0.488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0.328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0.778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C</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0.318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0.037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0.389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0.318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0.798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D</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0.375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0.043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0.068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0.375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0.115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0.698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379949">
                <a:tc vMerge="1">
                  <a:txBody>
                    <a:bodyPr/>
                    <a:lstStyle/>
                    <a:p>
                      <a:endParaRPr lang="tr-TR"/>
                    </a:p>
                  </a:txBody>
                  <a:tcPr/>
                </a:tc>
                <a:tc>
                  <a:txBody>
                    <a:bodyPr/>
                    <a:lstStyle/>
                    <a:p>
                      <a:pPr algn="ctr">
                        <a:lnSpc>
                          <a:spcPct val="107000"/>
                        </a:lnSpc>
                        <a:spcAft>
                          <a:spcPts val="0"/>
                        </a:spcAft>
                      </a:pPr>
                      <a:r>
                        <a:rPr lang="tr-TR" sz="1200">
                          <a:effectLst/>
                        </a:rPr>
                        <a:t>Weighted Avg.</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0.67</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0.796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0.773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endParaRPr lang="tr-TR" sz="1200">
                        <a:effectLst/>
                        <a:latin typeface="Calibri" panose="020F0502020204030204" pitchFamily="34" charset="0"/>
                      </a:endParaRPr>
                    </a:p>
                  </a:txBody>
                  <a:tcPr marL="53464" marR="53464" marT="0" marB="0" anchor="ctr"/>
                </a:tc>
              </a:tr>
              <a:tr h="379949">
                <a:tc rowSpan="8">
                  <a:txBody>
                    <a:bodyPr/>
                    <a:lstStyle/>
                    <a:p>
                      <a:pPr algn="ctr">
                        <a:lnSpc>
                          <a:spcPct val="107000"/>
                        </a:lnSpc>
                        <a:spcAft>
                          <a:spcPts val="0"/>
                        </a:spcAft>
                      </a:pPr>
                      <a:r>
                        <a:rPr lang="tr-TR" sz="1200">
                          <a:effectLst/>
                        </a:rPr>
                        <a:t>Karar ağacı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rowSpan="7">
                  <a:txBody>
                    <a:bodyPr/>
                    <a:lstStyle/>
                    <a:p>
                      <a:endParaRPr lang="tr-TR" sz="1200">
                        <a:effectLst/>
                        <a:latin typeface="Calibri" panose="020F0502020204030204" pitchFamily="34" charset="0"/>
                      </a:endParaRPr>
                    </a:p>
                  </a:txBody>
                  <a:tcPr marL="53464" marR="53464" marT="0" marB="0" anchor="ctr"/>
                </a:tc>
                <a:tc>
                  <a:txBody>
                    <a:bodyPr/>
                    <a:lstStyle/>
                    <a:p>
                      <a:pPr algn="ctr">
                        <a:lnSpc>
                          <a:spcPct val="107000"/>
                        </a:lnSpc>
                        <a:spcAft>
                          <a:spcPts val="0"/>
                        </a:spcAft>
                      </a:pPr>
                      <a:r>
                        <a:rPr lang="tr-TR" sz="1200">
                          <a:effectLst/>
                        </a:rPr>
                        <a:t>TP Rate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FP Rate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Precision</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Recall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F-Measure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ROC Area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Class</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0.433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B</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0.739</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0.497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0.489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C</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0.481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D</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0.399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379949">
                <a:tc vMerge="1">
                  <a:txBody>
                    <a:bodyPr/>
                    <a:lstStyle/>
                    <a:p>
                      <a:endParaRPr lang="tr-TR"/>
                    </a:p>
                  </a:txBody>
                  <a:tcPr/>
                </a:tc>
                <a:tc>
                  <a:txBody>
                    <a:bodyPr/>
                    <a:lstStyle/>
                    <a:p>
                      <a:pPr algn="ctr">
                        <a:lnSpc>
                          <a:spcPct val="107000"/>
                        </a:lnSpc>
                        <a:spcAft>
                          <a:spcPts val="0"/>
                        </a:spcAft>
                      </a:pPr>
                      <a:r>
                        <a:rPr lang="tr-TR" sz="1200">
                          <a:effectLst/>
                        </a:rPr>
                        <a:t>Weighted Avg.</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0.739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0.739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0.546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0.739</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0.628</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0.493</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endParaRPr lang="tr-TR" sz="1200">
                        <a:effectLst/>
                        <a:latin typeface="Calibri" panose="020F0502020204030204" pitchFamily="34" charset="0"/>
                      </a:endParaRPr>
                    </a:p>
                  </a:txBody>
                  <a:tcPr marL="53464" marR="53464" marT="0" marB="0" anchor="ctr"/>
                </a:tc>
              </a:tr>
              <a:tr h="379949">
                <a:tc rowSpan="8">
                  <a:txBody>
                    <a:bodyPr/>
                    <a:lstStyle/>
                    <a:p>
                      <a:pPr algn="ctr">
                        <a:lnSpc>
                          <a:spcPct val="107000"/>
                        </a:lnSpc>
                        <a:spcAft>
                          <a:spcPts val="0"/>
                        </a:spcAft>
                      </a:pPr>
                      <a:r>
                        <a:rPr lang="tr-TR" sz="1200">
                          <a:effectLst/>
                        </a:rPr>
                        <a:t>K-yakın komşu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rowSpan="7">
                  <a:txBody>
                    <a:bodyPr/>
                    <a:lstStyle/>
                    <a:p>
                      <a:endParaRPr lang="tr-TR" sz="1200">
                        <a:effectLst/>
                        <a:latin typeface="Calibri" panose="020F0502020204030204" pitchFamily="34" charset="0"/>
                      </a:endParaRPr>
                    </a:p>
                  </a:txBody>
                  <a:tcPr marL="53464" marR="53464" marT="0" marB="0" anchor="ctr"/>
                </a:tc>
                <a:tc>
                  <a:txBody>
                    <a:bodyPr/>
                    <a:lstStyle/>
                    <a:p>
                      <a:pPr algn="ctr">
                        <a:lnSpc>
                          <a:spcPct val="107000"/>
                        </a:lnSpc>
                        <a:spcAft>
                          <a:spcPts val="0"/>
                        </a:spcAft>
                      </a:pPr>
                      <a:r>
                        <a:rPr lang="tr-TR" sz="1200">
                          <a:effectLst/>
                        </a:rPr>
                        <a:t>TP Rate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FP Rate</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Precision</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Recall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F-</a:t>
                      </a:r>
                      <a:r>
                        <a:rPr lang="tr-TR" sz="1200" dirty="0" err="1">
                          <a:effectLst/>
                        </a:rPr>
                        <a:t>Measure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ROC </a:t>
                      </a:r>
                      <a:r>
                        <a:rPr lang="tr-TR" sz="1200" dirty="0" err="1">
                          <a:effectLst/>
                        </a:rPr>
                        <a:t>Area</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Class</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0.583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0.002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0.778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0.583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0.667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0.749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F</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0.886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0.055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0.703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0.886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0.784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0.887</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B</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0.874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0.984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0.874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0.926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0.895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0.805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0.023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0.611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0.805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0.695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0.877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C</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0.818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0.057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0.514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0.818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0.632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0.881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D</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189974">
                <a:tc vMerge="1">
                  <a:txBody>
                    <a:bodyPr/>
                    <a:lstStyle/>
                    <a:p>
                      <a:endParaRPr lang="tr-TR"/>
                    </a:p>
                  </a:txBody>
                  <a:tcPr/>
                </a:tc>
                <a:tc vMerge="1">
                  <a:txBody>
                    <a:bodyPr/>
                    <a:lstStyle/>
                    <a:p>
                      <a:endParaRPr lang="tr-TR"/>
                    </a:p>
                  </a:txBody>
                  <a:tcPr/>
                </a:tc>
                <a:tc>
                  <a:txBody>
                    <a:bodyPr/>
                    <a:lstStyle/>
                    <a:p>
                      <a:pPr algn="ctr">
                        <a:lnSpc>
                          <a:spcPct val="107000"/>
                        </a:lnSpc>
                        <a:spcAft>
                          <a:spcPts val="0"/>
                        </a:spcAft>
                      </a:pPr>
                      <a:r>
                        <a:rPr lang="tr-TR" sz="1200">
                          <a:effectLst/>
                        </a:rPr>
                        <a:t>0.375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0.003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0.375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0.429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0.686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r h="379949">
                <a:tc vMerge="1">
                  <a:txBody>
                    <a:bodyPr/>
                    <a:lstStyle/>
                    <a:p>
                      <a:endParaRPr lang="tr-TR"/>
                    </a:p>
                  </a:txBody>
                  <a:tcPr/>
                </a:tc>
                <a:tc>
                  <a:txBody>
                    <a:bodyPr/>
                    <a:lstStyle/>
                    <a:p>
                      <a:pPr algn="ctr">
                        <a:lnSpc>
                          <a:spcPct val="107000"/>
                        </a:lnSpc>
                        <a:spcAft>
                          <a:spcPts val="0"/>
                        </a:spcAft>
                      </a:pPr>
                      <a:r>
                        <a:rPr lang="tr-TR" sz="1200">
                          <a:effectLst/>
                        </a:rPr>
                        <a:t>Weighted Avg.</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0.861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0.042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0.893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0.861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rPr>
                        <a:t>0.87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0.889</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464" marR="53464" marT="0" marB="0" anchor="ctr"/>
                </a:tc>
              </a:tr>
            </a:tbl>
          </a:graphicData>
        </a:graphic>
      </p:graphicFrame>
    </p:spTree>
    <p:extLst>
      <p:ext uri="{BB962C8B-B14F-4D97-AF65-F5344CB8AC3E}">
        <p14:creationId xmlns:p14="http://schemas.microsoft.com/office/powerpoint/2010/main" val="1651394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Temel Bileşenler bulunduktan indirgenmiş veri ile elde edilen başarı oranları</a:t>
            </a:r>
          </a:p>
        </p:txBody>
      </p:sp>
      <p:sp>
        <p:nvSpPr>
          <p:cNvPr id="3" name="İçerik Yer Tutucusu 2"/>
          <p:cNvSpPr>
            <a:spLocks noGrp="1"/>
          </p:cNvSpPr>
          <p:nvPr>
            <p:ph idx="1"/>
          </p:nvPr>
        </p:nvSpPr>
        <p:spPr>
          <a:xfrm>
            <a:off x="838200" y="1173708"/>
            <a:ext cx="10515600" cy="5003256"/>
          </a:xfrm>
        </p:spPr>
        <p:txBody>
          <a:bodyPr>
            <a:noAutofit/>
          </a:bodyPr>
          <a:lstStyle/>
          <a:p>
            <a:pPr marL="0" indent="0" algn="ctr">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435907925"/>
              </p:ext>
            </p:extLst>
          </p:nvPr>
        </p:nvGraphicFramePr>
        <p:xfrm>
          <a:off x="3302758" y="2511188"/>
          <a:ext cx="5677469" cy="3522155"/>
        </p:xfrm>
        <a:graphic>
          <a:graphicData uri="http://schemas.openxmlformats.org/drawingml/2006/table">
            <a:tbl>
              <a:tblPr firstRow="1" firstCol="1" bandRow="1">
                <a:tableStyleId>{5C22544A-7EE6-4342-B048-85BDC9FD1C3A}</a:tableStyleId>
              </a:tblPr>
              <a:tblGrid>
                <a:gridCol w="1168936"/>
                <a:gridCol w="2241668"/>
                <a:gridCol w="2266865"/>
              </a:tblGrid>
              <a:tr h="619897">
                <a:tc>
                  <a:txBody>
                    <a:bodyPr/>
                    <a:lstStyle/>
                    <a:p>
                      <a:endParaRPr lang="tr-TR" sz="2400" dirty="0">
                        <a:effectLst/>
                        <a:latin typeface="Calibri" panose="020F0502020204030204" pitchFamily="34" charset="0"/>
                      </a:endParaRPr>
                    </a:p>
                  </a:txBody>
                  <a:tcPr marL="68580" marR="68580" marT="0" marB="0"/>
                </a:tc>
                <a:tc>
                  <a:txBody>
                    <a:bodyPr/>
                    <a:lstStyle/>
                    <a:p>
                      <a:pPr>
                        <a:lnSpc>
                          <a:spcPct val="107000"/>
                        </a:lnSpc>
                        <a:spcAft>
                          <a:spcPts val="0"/>
                        </a:spcAft>
                      </a:pPr>
                      <a:r>
                        <a:rPr lang="tr-TR" sz="2400" dirty="0">
                          <a:effectLst/>
                        </a:rPr>
                        <a:t>Doğru Sınıf Sayısı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dirty="0">
                          <a:effectLst/>
                        </a:rPr>
                        <a:t>Doğru Sınıflama Oranı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9897">
                <a:tc>
                  <a:txBody>
                    <a:bodyPr/>
                    <a:lstStyle/>
                    <a:p>
                      <a:pPr algn="ctr">
                        <a:lnSpc>
                          <a:spcPct val="107000"/>
                        </a:lnSpc>
                        <a:spcAft>
                          <a:spcPts val="0"/>
                        </a:spcAft>
                      </a:pPr>
                      <a:r>
                        <a:rPr lang="tr-TR" sz="2400">
                          <a:effectLst/>
                        </a:rPr>
                        <a:t>Naive Bayes</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dirty="0">
                          <a:effectLst/>
                        </a:rPr>
                        <a:t>759</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%79.2276</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69756">
                <a:tc>
                  <a:txBody>
                    <a:bodyPr/>
                    <a:lstStyle/>
                    <a:p>
                      <a:pPr algn="ctr">
                        <a:lnSpc>
                          <a:spcPct val="107000"/>
                        </a:lnSpc>
                        <a:spcAft>
                          <a:spcPts val="0"/>
                        </a:spcAft>
                      </a:pPr>
                      <a:r>
                        <a:rPr lang="tr-TR" sz="2400">
                          <a:effectLst/>
                        </a:rPr>
                        <a:t>C4.5 Karar Ağacı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888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%92.6931</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69756">
                <a:tc>
                  <a:txBody>
                    <a:bodyPr/>
                    <a:lstStyle/>
                    <a:p>
                      <a:pPr algn="ctr">
                        <a:lnSpc>
                          <a:spcPct val="107000"/>
                        </a:lnSpc>
                        <a:spcAft>
                          <a:spcPts val="0"/>
                        </a:spcAft>
                      </a:pPr>
                      <a:r>
                        <a:rPr lang="tr-TR" sz="2400">
                          <a:effectLst/>
                        </a:rPr>
                        <a:t>K-yakın komşu</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a:effectLst/>
                        </a:rPr>
                        <a:t>900</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2400" dirty="0">
                          <a:effectLst/>
                        </a:rPr>
                        <a:t>%93.9457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138520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normAutofit/>
          </a:bodyPr>
          <a:lstStyle/>
          <a:p>
            <a:pPr algn="ct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TBA sonrası metotlara göre doğru sınıflama oranları, ROC değerleri ve bazı olasılıklar</a:t>
            </a:r>
          </a:p>
        </p:txBody>
      </p:sp>
      <p:sp>
        <p:nvSpPr>
          <p:cNvPr id="3" name="İçerik Yer Tutucusu 2"/>
          <p:cNvSpPr>
            <a:spLocks noGrp="1"/>
          </p:cNvSpPr>
          <p:nvPr>
            <p:ph idx="1"/>
          </p:nvPr>
        </p:nvSpPr>
        <p:spPr>
          <a:xfrm>
            <a:off x="838200" y="1173708"/>
            <a:ext cx="10515600" cy="5003256"/>
          </a:xfrm>
        </p:spPr>
        <p:txBody>
          <a:bodyPr>
            <a:noAutofit/>
          </a:bodyPr>
          <a:lstStyle/>
          <a:p>
            <a:pPr marL="0" indent="0" algn="ctr">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1384895512"/>
              </p:ext>
            </p:extLst>
          </p:nvPr>
        </p:nvGraphicFramePr>
        <p:xfrm>
          <a:off x="1351128" y="1173708"/>
          <a:ext cx="10002672" cy="5483046"/>
        </p:xfrm>
        <a:graphic>
          <a:graphicData uri="http://schemas.openxmlformats.org/drawingml/2006/table">
            <a:tbl>
              <a:tblPr firstRow="1" firstCol="1" bandRow="1">
                <a:tableStyleId>{5C22544A-7EE6-4342-B048-85BDC9FD1C3A}</a:tableStyleId>
              </a:tblPr>
              <a:tblGrid>
                <a:gridCol w="1311696"/>
                <a:gridCol w="1311696"/>
                <a:gridCol w="1327678"/>
                <a:gridCol w="1327678"/>
                <a:gridCol w="1266030"/>
                <a:gridCol w="1266030"/>
                <a:gridCol w="1095932"/>
                <a:gridCol w="1095932"/>
              </a:tblGrid>
              <a:tr h="326720">
                <a:tc rowSpan="7">
                  <a:txBody>
                    <a:bodyPr/>
                    <a:lstStyle/>
                    <a:p>
                      <a:pPr algn="ctr">
                        <a:lnSpc>
                          <a:spcPct val="107000"/>
                        </a:lnSpc>
                        <a:spcAft>
                          <a:spcPts val="0"/>
                        </a:spcAft>
                      </a:pPr>
                      <a:r>
                        <a:rPr lang="tr-TR" sz="1200" dirty="0" err="1">
                          <a:effectLst/>
                          <a:latin typeface="Times New Roman" panose="02020603050405020304" pitchFamily="18" charset="0"/>
                          <a:cs typeface="Times New Roman" panose="02020603050405020304" pitchFamily="18" charset="0"/>
                        </a:rPr>
                        <a:t>Naive</a:t>
                      </a:r>
                      <a:r>
                        <a:rPr lang="tr-TR" sz="1200" dirty="0">
                          <a:effectLst/>
                          <a:latin typeface="Times New Roman" panose="02020603050405020304" pitchFamily="18" charset="0"/>
                          <a:cs typeface="Times New Roman" panose="02020603050405020304" pitchFamily="18" charset="0"/>
                        </a:rPr>
                        <a:t> </a:t>
                      </a:r>
                      <a:r>
                        <a:rPr lang="tr-TR" sz="1200" dirty="0" err="1">
                          <a:effectLst/>
                          <a:latin typeface="Times New Roman" panose="02020603050405020304" pitchFamily="18" charset="0"/>
                          <a:cs typeface="Times New Roman" panose="02020603050405020304" pitchFamily="18" charset="0"/>
                        </a:rPr>
                        <a:t>Bayes</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TP Rate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FP Rate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Precision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Recall</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F-Measure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ROC Area</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Class</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0.667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0.003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0.727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0.667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0.696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0.935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0.683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0.072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0.583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0.683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0.629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0.887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B</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0.825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0.136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0.945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0.825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0.881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A</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0.805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0.053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0.402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0.805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0.537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0.896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0.697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0.043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0.548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0.697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0.613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0.884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0.016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0.211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0.296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0.678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326720">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Weighted Avg.</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0.792</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0.115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0.792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0.808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0.844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 </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326720">
                <a:tc rowSpan="7">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C4.5 Karar Ağacı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TP Rate</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FP Rate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Precision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Recall</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F-Measure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ROC Area</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Class</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0.006</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0.667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0.872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0.846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0.025</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0.846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0.926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B</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0.984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0.064</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0.978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0.984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0.981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0.878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A</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0.009</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0.758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0.676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0.788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0.019</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0.754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0.788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0.883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0.125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0.002</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0.333</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0.125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0.182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0.742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326720">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Weighted Avg.</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0.927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0.052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0.924</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0.927</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0.925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0.881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 </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326720">
                <a:tc rowSpan="7">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K Yakın Komşu </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TP Rate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FP Rate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Precision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Recall</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F-Measure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ROC Area</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Class</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0.003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0.769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F</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0.902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0.022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0.902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0.881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0.941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B</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0.989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0.993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0.989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0.991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0.835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A</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0.585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0.011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0.706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0.585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0.781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C</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0.788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0.018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0.765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0.788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0.776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0.898</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169052">
                <a:tc vMerge="1">
                  <a:txBody>
                    <a:bodyPr/>
                    <a:lstStyle/>
                    <a:p>
                      <a:endParaRPr lang="tr-TR"/>
                    </a:p>
                  </a:txBody>
                  <a:tcP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0.375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0.006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0.333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0.375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0.353</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0.685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E</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r h="326720">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Weighted Avg.</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0.939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0.019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0.94</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0.939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0.939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a:effectLst/>
                          <a:latin typeface="Times New Roman" panose="02020603050405020304" pitchFamily="18" charset="0"/>
                          <a:cs typeface="Times New Roman" panose="02020603050405020304" pitchFamily="18" charset="0"/>
                        </a:rPr>
                        <a:t>0.85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c>
                  <a:txBody>
                    <a:bodyPr/>
                    <a:lstStyle/>
                    <a:p>
                      <a:pPr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464" marR="53464" marT="0" marB="0" anchor="ctr"/>
                </a:tc>
              </a:tr>
            </a:tbl>
          </a:graphicData>
        </a:graphic>
      </p:graphicFrame>
    </p:spTree>
    <p:extLst>
      <p:ext uri="{BB962C8B-B14F-4D97-AF65-F5344CB8AC3E}">
        <p14:creationId xmlns:p14="http://schemas.microsoft.com/office/powerpoint/2010/main" val="41521814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b="1" dirty="0">
                <a:solidFill>
                  <a:schemeClr val="accent1">
                    <a:lumMod val="60000"/>
                    <a:lumOff val="40000"/>
                  </a:schemeClr>
                </a:solidFill>
                <a:latin typeface="Times New Roman" panose="02020603050405020304" pitchFamily="18" charset="0"/>
                <a:cs typeface="Times New Roman" panose="02020603050405020304" pitchFamily="18" charset="0"/>
              </a:rPr>
              <a:t>SONUÇ</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4131736981"/>
              </p:ext>
            </p:extLst>
          </p:nvPr>
        </p:nvGraphicFramePr>
        <p:xfrm>
          <a:off x="1414464" y="1657351"/>
          <a:ext cx="9215439" cy="3642556"/>
        </p:xfrm>
        <a:graphic>
          <a:graphicData uri="http://schemas.openxmlformats.org/drawingml/2006/table">
            <a:tbl>
              <a:tblPr firstRow="1" firstCol="1" bandRow="1">
                <a:tableStyleId>{5C22544A-7EE6-4342-B048-85BDC9FD1C3A}</a:tableStyleId>
              </a:tblPr>
              <a:tblGrid>
                <a:gridCol w="890919"/>
                <a:gridCol w="1523667"/>
                <a:gridCol w="1714500"/>
                <a:gridCol w="1480917"/>
                <a:gridCol w="1392060"/>
                <a:gridCol w="2213376"/>
              </a:tblGrid>
              <a:tr h="987403">
                <a:tc>
                  <a:txBody>
                    <a:bodyPr/>
                    <a:lstStyle/>
                    <a:p>
                      <a:pPr algn="l" fontAlgn="t"/>
                      <a:r>
                        <a:rPr lang="tr-TR" sz="1800" u="none" strike="noStrike" dirty="0">
                          <a:effectLst/>
                          <a:latin typeface="Times New Roman" panose="02020603050405020304" pitchFamily="18" charset="0"/>
                          <a:cs typeface="Times New Roman" panose="02020603050405020304" pitchFamily="18" charset="0"/>
                        </a:rPr>
                        <a:t> </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l" fontAlgn="ctr"/>
                      <a:r>
                        <a:rPr lang="tr-TR" sz="1800" b="1" u="none" strike="noStrike" dirty="0">
                          <a:effectLst/>
                          <a:latin typeface="Times New Roman" panose="02020603050405020304" pitchFamily="18" charset="0"/>
                          <a:cs typeface="Times New Roman" panose="02020603050405020304" pitchFamily="18" charset="0"/>
                        </a:rPr>
                        <a:t>Doğru Sınıf Sayısı</a:t>
                      </a:r>
                      <a:endParaRPr lang="tr-T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800" b="1" u="none" strike="noStrike" dirty="0">
                          <a:effectLst/>
                          <a:latin typeface="Times New Roman" panose="02020603050405020304" pitchFamily="18" charset="0"/>
                          <a:cs typeface="Times New Roman" panose="02020603050405020304" pitchFamily="18" charset="0"/>
                        </a:rPr>
                        <a:t>Doğru Sınıflama Oranı</a:t>
                      </a:r>
                      <a:endParaRPr lang="tr-T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t"/>
                      <a:r>
                        <a:rPr lang="tr-TR" sz="1800" b="1" u="none" strike="noStrike" dirty="0">
                          <a:effectLst/>
                          <a:latin typeface="Times New Roman" panose="02020603050405020304" pitchFamily="18" charset="0"/>
                          <a:cs typeface="Times New Roman" panose="02020603050405020304" pitchFamily="18" charset="0"/>
                        </a:rPr>
                        <a:t> </a:t>
                      </a:r>
                      <a:endParaRPr lang="tr-T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l" fontAlgn="ctr"/>
                      <a:r>
                        <a:rPr lang="tr-TR" sz="1800" b="1" u="none" strike="noStrike" dirty="0">
                          <a:effectLst/>
                          <a:latin typeface="Times New Roman" panose="02020603050405020304" pitchFamily="18" charset="0"/>
                          <a:cs typeface="Times New Roman" panose="02020603050405020304" pitchFamily="18" charset="0"/>
                        </a:rPr>
                        <a:t>Doğru Sınıf Sayısı</a:t>
                      </a:r>
                      <a:endParaRPr lang="tr-T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tr-TR" sz="1800" b="1" u="none" strike="noStrike" dirty="0">
                          <a:effectLst/>
                          <a:latin typeface="Times New Roman" panose="02020603050405020304" pitchFamily="18" charset="0"/>
                          <a:cs typeface="Times New Roman" panose="02020603050405020304" pitchFamily="18" charset="0"/>
                        </a:rPr>
                        <a:t>Doğru Sınıflama Oranı</a:t>
                      </a:r>
                      <a:endParaRPr lang="tr-T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680347">
                <a:tc>
                  <a:txBody>
                    <a:bodyPr/>
                    <a:lstStyle/>
                    <a:p>
                      <a:pPr algn="ctr" fontAlgn="ctr"/>
                      <a:r>
                        <a:rPr lang="tr-TR" sz="1800" b="1" u="none" strike="noStrike">
                          <a:effectLst/>
                          <a:latin typeface="Times New Roman" panose="02020603050405020304" pitchFamily="18" charset="0"/>
                          <a:cs typeface="Times New Roman" panose="02020603050405020304" pitchFamily="18" charset="0"/>
                        </a:rPr>
                        <a:t>Naive Bayes</a:t>
                      </a:r>
                      <a:endParaRPr lang="tr-T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dirty="0">
                          <a:effectLst/>
                          <a:latin typeface="Times New Roman" panose="02020603050405020304" pitchFamily="18" charset="0"/>
                          <a:cs typeface="Times New Roman" panose="02020603050405020304" pitchFamily="18" charset="0"/>
                        </a:rPr>
                        <a:t>642</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dirty="0">
                          <a:effectLst/>
                          <a:latin typeface="Times New Roman" panose="02020603050405020304" pitchFamily="18" charset="0"/>
                          <a:cs typeface="Times New Roman" panose="02020603050405020304" pitchFamily="18" charset="0"/>
                        </a:rPr>
                        <a:t>670146%</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b="1" u="none" strike="noStrike" dirty="0" err="1">
                          <a:solidFill>
                            <a:schemeClr val="bg1"/>
                          </a:solidFill>
                          <a:effectLst/>
                          <a:latin typeface="Times New Roman" panose="02020603050405020304" pitchFamily="18" charset="0"/>
                          <a:cs typeface="Times New Roman" panose="02020603050405020304" pitchFamily="18" charset="0"/>
                        </a:rPr>
                        <a:t>Naive</a:t>
                      </a:r>
                      <a:r>
                        <a:rPr lang="tr-TR" sz="1800" b="1" u="none" strike="noStrike" dirty="0">
                          <a:solidFill>
                            <a:schemeClr val="bg1"/>
                          </a:solidFill>
                          <a:effectLst/>
                          <a:latin typeface="Times New Roman" panose="02020603050405020304" pitchFamily="18" charset="0"/>
                          <a:cs typeface="Times New Roman" panose="02020603050405020304" pitchFamily="18" charset="0"/>
                        </a:rPr>
                        <a:t> </a:t>
                      </a:r>
                      <a:r>
                        <a:rPr lang="tr-TR" sz="1800" b="1" u="none" strike="noStrike" dirty="0" err="1">
                          <a:solidFill>
                            <a:schemeClr val="bg1"/>
                          </a:solidFill>
                          <a:effectLst/>
                          <a:latin typeface="Times New Roman" panose="02020603050405020304" pitchFamily="18" charset="0"/>
                          <a:cs typeface="Times New Roman" panose="02020603050405020304" pitchFamily="18" charset="0"/>
                        </a:rPr>
                        <a:t>Bayes</a:t>
                      </a:r>
                      <a:endParaRPr lang="tr-TR" sz="18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1"/>
                    </a:solidFill>
                  </a:tcPr>
                </a:tc>
                <a:tc>
                  <a:txBody>
                    <a:bodyPr/>
                    <a:lstStyle/>
                    <a:p>
                      <a:pPr algn="ctr" fontAlgn="ctr"/>
                      <a:r>
                        <a:rPr lang="tr-TR" sz="1800" u="none" strike="noStrike">
                          <a:effectLst/>
                          <a:latin typeface="Times New Roman" panose="02020603050405020304" pitchFamily="18" charset="0"/>
                          <a:cs typeface="Times New Roman" panose="02020603050405020304" pitchFamily="18" charset="0"/>
                        </a:rPr>
                        <a:t>759</a:t>
                      </a:r>
                      <a:endParaRPr lang="tr-T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a:effectLst/>
                          <a:latin typeface="Times New Roman" panose="02020603050405020304" pitchFamily="18" charset="0"/>
                          <a:cs typeface="Times New Roman" panose="02020603050405020304" pitchFamily="18" charset="0"/>
                        </a:rPr>
                        <a:t>792276%</a:t>
                      </a:r>
                      <a:endParaRPr lang="tr-T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987403">
                <a:tc>
                  <a:txBody>
                    <a:bodyPr/>
                    <a:lstStyle/>
                    <a:p>
                      <a:pPr algn="ctr" fontAlgn="ctr"/>
                      <a:r>
                        <a:rPr lang="tr-TR" sz="1800" b="1" u="none" strike="noStrike">
                          <a:effectLst/>
                          <a:latin typeface="Times New Roman" panose="02020603050405020304" pitchFamily="18" charset="0"/>
                          <a:cs typeface="Times New Roman" panose="02020603050405020304" pitchFamily="18" charset="0"/>
                        </a:rPr>
                        <a:t>C4.5 Karar Ağacı</a:t>
                      </a:r>
                      <a:endParaRPr lang="tr-T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a:effectLst/>
                          <a:latin typeface="Times New Roman" panose="02020603050405020304" pitchFamily="18" charset="0"/>
                          <a:cs typeface="Times New Roman" panose="02020603050405020304" pitchFamily="18" charset="0"/>
                        </a:rPr>
                        <a:t>708</a:t>
                      </a:r>
                      <a:endParaRPr lang="tr-T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dirty="0">
                          <a:effectLst/>
                          <a:latin typeface="Times New Roman" panose="02020603050405020304" pitchFamily="18" charset="0"/>
                          <a:cs typeface="Times New Roman" panose="02020603050405020304" pitchFamily="18" charset="0"/>
                        </a:rPr>
                        <a:t>703904%</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b="1" u="none" strike="noStrike" dirty="0">
                          <a:solidFill>
                            <a:schemeClr val="bg1"/>
                          </a:solidFill>
                          <a:effectLst/>
                          <a:latin typeface="Times New Roman" panose="02020603050405020304" pitchFamily="18" charset="0"/>
                          <a:cs typeface="Times New Roman" panose="02020603050405020304" pitchFamily="18" charset="0"/>
                        </a:rPr>
                        <a:t>C4.5 Karar Ağacı</a:t>
                      </a:r>
                      <a:endParaRPr lang="tr-TR" sz="18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1"/>
                    </a:solidFill>
                  </a:tcPr>
                </a:tc>
                <a:tc>
                  <a:txBody>
                    <a:bodyPr/>
                    <a:lstStyle/>
                    <a:p>
                      <a:pPr algn="ctr" fontAlgn="ctr"/>
                      <a:r>
                        <a:rPr lang="tr-TR" sz="1800" u="none" strike="noStrike" dirty="0">
                          <a:effectLst/>
                          <a:latin typeface="Times New Roman" panose="02020603050405020304" pitchFamily="18" charset="0"/>
                          <a:cs typeface="Times New Roman" panose="02020603050405020304" pitchFamily="18" charset="0"/>
                        </a:rPr>
                        <a:t>888</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a:effectLst/>
                          <a:latin typeface="Times New Roman" panose="02020603050405020304" pitchFamily="18" charset="0"/>
                          <a:cs typeface="Times New Roman" panose="02020603050405020304" pitchFamily="18" charset="0"/>
                        </a:rPr>
                        <a:t>926931%</a:t>
                      </a:r>
                      <a:endParaRPr lang="tr-T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987403">
                <a:tc>
                  <a:txBody>
                    <a:bodyPr/>
                    <a:lstStyle/>
                    <a:p>
                      <a:pPr algn="ctr" fontAlgn="ctr"/>
                      <a:r>
                        <a:rPr lang="tr-TR" sz="1800" b="1" u="none" strike="noStrike" dirty="0">
                          <a:effectLst/>
                          <a:latin typeface="Times New Roman" panose="02020603050405020304" pitchFamily="18" charset="0"/>
                          <a:cs typeface="Times New Roman" panose="02020603050405020304" pitchFamily="18" charset="0"/>
                        </a:rPr>
                        <a:t>K-yakın komşu</a:t>
                      </a:r>
                      <a:endParaRPr lang="tr-T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a:effectLst/>
                          <a:latin typeface="Times New Roman" panose="02020603050405020304" pitchFamily="18" charset="0"/>
                          <a:cs typeface="Times New Roman" panose="02020603050405020304" pitchFamily="18" charset="0"/>
                        </a:rPr>
                        <a:t>825</a:t>
                      </a:r>
                      <a:endParaRPr lang="tr-T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a:effectLst/>
                          <a:latin typeface="Times New Roman" panose="02020603050405020304" pitchFamily="18" charset="0"/>
                          <a:cs typeface="Times New Roman" panose="02020603050405020304" pitchFamily="18" charset="0"/>
                        </a:rPr>
                        <a:t>861169%</a:t>
                      </a:r>
                      <a:endParaRPr lang="tr-T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b="1" u="none" strike="noStrike" dirty="0">
                          <a:solidFill>
                            <a:schemeClr val="bg1"/>
                          </a:solidFill>
                          <a:effectLst/>
                          <a:latin typeface="Times New Roman" panose="02020603050405020304" pitchFamily="18" charset="0"/>
                          <a:cs typeface="Times New Roman" panose="02020603050405020304" pitchFamily="18" charset="0"/>
                        </a:rPr>
                        <a:t>K-yakın komşu</a:t>
                      </a:r>
                      <a:endParaRPr lang="tr-TR" sz="18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1"/>
                    </a:solidFill>
                  </a:tcPr>
                </a:tc>
                <a:tc>
                  <a:txBody>
                    <a:bodyPr/>
                    <a:lstStyle/>
                    <a:p>
                      <a:pPr algn="ctr" fontAlgn="ctr"/>
                      <a:r>
                        <a:rPr lang="tr-TR" sz="1800" u="none" strike="noStrike" dirty="0">
                          <a:effectLst/>
                          <a:latin typeface="Times New Roman" panose="02020603050405020304" pitchFamily="18" charset="0"/>
                          <a:cs typeface="Times New Roman" panose="02020603050405020304" pitchFamily="18" charset="0"/>
                        </a:rPr>
                        <a:t>900</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tr-TR" sz="1800" u="none" strike="noStrike" dirty="0">
                          <a:effectLst/>
                          <a:latin typeface="Times New Roman" panose="02020603050405020304" pitchFamily="18" charset="0"/>
                          <a:cs typeface="Times New Roman" panose="02020603050405020304" pitchFamily="18" charset="0"/>
                        </a:rPr>
                        <a:t>939457%</a:t>
                      </a:r>
                      <a:endParaRPr lang="tr-T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480455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r>
              <a:rPr lang="tr-TR" sz="3200" b="1" dirty="0">
                <a:solidFill>
                  <a:schemeClr val="accent1">
                    <a:lumMod val="60000"/>
                    <a:lumOff val="40000"/>
                  </a:schemeClr>
                </a:solidFill>
                <a:latin typeface="Times New Roman" panose="02020603050405020304" pitchFamily="18" charset="0"/>
                <a:cs typeface="Times New Roman" panose="02020603050405020304" pitchFamily="18" charset="0"/>
              </a:rPr>
              <a:t>KAYNAKÇA</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5600" cy="5003256"/>
          </a:xfrm>
        </p:spPr>
        <p:txBody>
          <a:bodyPr>
            <a:noAutofit/>
          </a:bodyPr>
          <a:lstStyle/>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Şeker, Ş., E., (2013), İş Zekası ve Veri Madenciliği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Weka</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İle,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Cinius</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Yayınları, s. 133-203.</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Pektaş, A., O.,(2013), SPSS ile Veri Madenciliği, Dikey Eksen Yayın, s. 100-104.</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Çokluk, Ö., Şekercioğlu, G.,(2012), Büyüköztürk, Ş., Sosyal Bilimler için Çok Değişkenli İstatistik SPSS ve LISREL uygulamaları,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Pegem</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Akademi, s.177-246.</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Silahtaroğlu, G., (2008), Kavram ve Algoritmalarıyla Temel Veri Madenciliği, Papatya Yayıncılık s.60-67.</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Özkan, Y., (2008), Veri Madenciliği Yöntemleri, Papatya Yayıncılık, s.51-86</a:t>
            </a: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045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481806"/>
            <a:ext cx="10515600" cy="1325563"/>
          </a:xfrm>
        </p:spPr>
        <p:txBody>
          <a:bodyPr>
            <a:normAutofit/>
          </a:bodyPr>
          <a:lstStyle/>
          <a:p>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İÇERİK</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AMAÇ</a:t>
            </a:r>
          </a:p>
          <a:p>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VERİ SETİ</a:t>
            </a:r>
          </a:p>
          <a:p>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METOTLAR</a:t>
            </a:r>
          </a:p>
          <a:p>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UYGULAMA</a:t>
            </a:r>
          </a:p>
          <a:p>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SONUÇ</a:t>
            </a:r>
          </a:p>
          <a:p>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KAYNAKÇA</a:t>
            </a:r>
          </a:p>
          <a:p>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5797" y="1807369"/>
            <a:ext cx="6316203" cy="3787254"/>
          </a:xfrm>
          <a:prstGeom prst="ellipse">
            <a:avLst/>
          </a:prstGeom>
          <a:ln>
            <a:noFill/>
          </a:ln>
          <a:effectLst>
            <a:softEdge rad="112500"/>
          </a:effectLst>
        </p:spPr>
      </p:pic>
    </p:spTree>
    <p:extLst>
      <p:ext uri="{BB962C8B-B14F-4D97-AF65-F5344CB8AC3E}">
        <p14:creationId xmlns:p14="http://schemas.microsoft.com/office/powerpoint/2010/main" val="518445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979" y="0"/>
            <a:ext cx="10616821" cy="6176964"/>
          </a:xfrm>
        </p:spPr>
        <p:txBody>
          <a:bodyPr>
            <a:noAutofit/>
          </a:bodyPr>
          <a:lstStyle/>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Yıldız, K., Çamurcu Y., Doğan, B., (2010), Veri Madenciliğinde Temel Bileşen Analizi ve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Negatifsiz</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Matris Çarpanlarına Ayırma Tekniklerinin Karşılaştırmalı Analizi, Muğla Üniversitesi 10. Akademik Bilişim Konferansı Bildirileri, s. 252.</a:t>
            </a:r>
          </a:p>
          <a:p>
            <a:pPr marL="0" indent="0">
              <a:buNone/>
            </a:pP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Miljkovic</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D.,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Gajic</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L.,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Kovacevic</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Konjovic</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Z., (2010),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The</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Use</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of Data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Mining</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for</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Basketball</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Matches</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Outcomes</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Prediction</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IEEE 8th International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Symposium</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on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Intelligent</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Systems</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and</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Informatics</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p.309-312</a:t>
            </a:r>
          </a:p>
          <a:p>
            <a:pPr marL="0" indent="0">
              <a:buNone/>
            </a:pP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Abedin</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J.,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Mittal,H.,V</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(2014), R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Graphs</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Cookbook</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err="1">
                <a:solidFill>
                  <a:schemeClr val="accent1">
                    <a:lumMod val="60000"/>
                    <a:lumOff val="40000"/>
                  </a:schemeClr>
                </a:solidFill>
                <a:latin typeface="Times New Roman" panose="02020603050405020304" pitchFamily="18" charset="0"/>
                <a:cs typeface="Times New Roman" panose="02020603050405020304" pitchFamily="18" charset="0"/>
              </a:rPr>
              <a:t>Packt</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Publishing Ltd., p.52.</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Birleşmiş Milletler Mülteciler yüksek komiserliği,</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u="sng" dirty="0">
                <a:solidFill>
                  <a:schemeClr val="accent1">
                    <a:lumMod val="60000"/>
                    <a:lumOff val="40000"/>
                  </a:schemeClr>
                </a:solidFill>
                <a:latin typeface="Times New Roman" panose="02020603050405020304" pitchFamily="18" charset="0"/>
                <a:cs typeface="Times New Roman" panose="02020603050405020304" pitchFamily="18" charset="0"/>
                <a:hlinkClick r:id="rId3"/>
              </a:rPr>
              <a:t>http://www.unhcr.org/turkey/home.php?page=29</a:t>
            </a:r>
            <a:r>
              <a:rPr lang="tr-TR" u="sng"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[Erişim tarihi 17.1.2016]</a:t>
            </a:r>
          </a:p>
          <a:p>
            <a:pPr marL="0" indent="0">
              <a:buNone/>
            </a:pP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Dünya </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Bankası Veri sitesi, </a:t>
            </a:r>
            <a:r>
              <a:rPr lang="tr-TR" u="sng" dirty="0">
                <a:solidFill>
                  <a:schemeClr val="accent1">
                    <a:lumMod val="60000"/>
                    <a:lumOff val="40000"/>
                  </a:schemeClr>
                </a:solidFill>
                <a:latin typeface="Times New Roman" panose="02020603050405020304" pitchFamily="18" charset="0"/>
                <a:cs typeface="Times New Roman" panose="02020603050405020304" pitchFamily="18" charset="0"/>
                <a:hlinkClick r:id="rId4"/>
              </a:rPr>
              <a:t>http://databank.worldbank.org/data/home.aspx</a:t>
            </a:r>
            <a:r>
              <a:rPr lang="tr-TR" dirty="0">
                <a:solidFill>
                  <a:schemeClr val="accent1">
                    <a:lumMod val="60000"/>
                    <a:lumOff val="40000"/>
                  </a:schemeClr>
                </a:solidFill>
                <a:latin typeface="Times New Roman" panose="02020603050405020304" pitchFamily="18" charset="0"/>
                <a:cs typeface="Times New Roman" panose="02020603050405020304" pitchFamily="18" charset="0"/>
              </a:rPr>
              <a:t>[Erişim tarihi 17.1.2016]</a:t>
            </a: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915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73708"/>
            <a:ext cx="10515600" cy="5003256"/>
          </a:xfrm>
        </p:spPr>
        <p:txBody>
          <a:bodyPr anchor="ctr">
            <a:noAutofit/>
          </a:bodyPr>
          <a:lstStyle/>
          <a:p>
            <a:pPr marL="0" indent="0" algn="ctr">
              <a:buNone/>
            </a:pP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TEŞEKKÜRLER</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tr-TR"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665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AMAÇ</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5600" cy="5003256"/>
          </a:xfrm>
        </p:spPr>
        <p:txBody>
          <a:bodyPr>
            <a:noAutofit/>
          </a:bodyPr>
          <a:lstStyle/>
          <a:p>
            <a:pPr marL="0" indent="0" algn="just">
              <a:lnSpc>
                <a:spcPct val="100000"/>
              </a:lnSpc>
              <a:spcBef>
                <a:spcPts val="1200"/>
              </a:spcBef>
              <a:buNone/>
            </a:pPr>
            <a:endPar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1200"/>
              </a:spcBef>
              <a:buNone/>
            </a:pP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2008-2013 </a:t>
            </a: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yılları arasında ülkelerden giden mülteci sayılarının, ülkelerin belirli sosyal-ekonomik özellikleri bakımından çeşitli sınıflama tekniklerinin kullanılması, sonuçlarının değerlendirilmesi ve sınıflama başarılarını iyileştirmek için bazı uygulamaların yapılmasıdır.</a:t>
            </a:r>
          </a:p>
        </p:txBody>
      </p:sp>
    </p:spTree>
    <p:extLst>
      <p:ext uri="{BB962C8B-B14F-4D97-AF65-F5344CB8AC3E}">
        <p14:creationId xmlns:p14="http://schemas.microsoft.com/office/powerpoint/2010/main" val="112310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b="1" dirty="0" smtClean="0">
                <a:solidFill>
                  <a:schemeClr val="accent1">
                    <a:lumMod val="60000"/>
                    <a:lumOff val="40000"/>
                  </a:schemeClr>
                </a:solidFill>
                <a:latin typeface="Times New Roman" panose="02020603050405020304" pitchFamily="18" charset="0"/>
                <a:cs typeface="Times New Roman" panose="02020603050405020304" pitchFamily="18" charset="0"/>
              </a:rPr>
              <a:t>MÜLTECİ NEDİR?</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5600" cy="5003256"/>
          </a:xfrm>
        </p:spPr>
        <p:txBody>
          <a:bodyPr>
            <a:noAutofit/>
          </a:bodyPr>
          <a:lstStyle/>
          <a:p>
            <a:pPr marL="0" indent="0">
              <a:lnSpc>
                <a:spcPct val="100000"/>
              </a:lnSpc>
              <a:spcBef>
                <a:spcPts val="1200"/>
              </a:spcBef>
              <a:buNone/>
            </a:pPr>
            <a:endPar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lnSpc>
                <a:spcPct val="100000"/>
              </a:lnSpc>
              <a:spcBef>
                <a:spcPts val="1200"/>
              </a:spcBef>
              <a:buNone/>
            </a:pP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Mülteci; </a:t>
            </a:r>
            <a:r>
              <a:rPr lang="tr-TR" sz="3200" dirty="0">
                <a:solidFill>
                  <a:schemeClr val="accent1">
                    <a:lumMod val="60000"/>
                    <a:lumOff val="40000"/>
                  </a:schemeClr>
                </a:solidFill>
                <a:latin typeface="Arial" panose="020B0604020202020204" pitchFamily="34" charset="0"/>
                <a:cs typeface="Arial" panose="020B0604020202020204" pitchFamily="34" charset="0"/>
              </a:rPr>
              <a:t>" </a:t>
            </a: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ırkı, dini, milliyeti, sosyal bir gruba mensubiyeti veya siyasi düşüncesi nedeniyle zulüm göreceği konusunda haklı bir korku taşıyan ve bu yüzden ülkesinden ayrılan ve korkusu nedeniyle dönemeyen veya dönmek istemeyen kişi </a:t>
            </a:r>
            <a:r>
              <a:rPr lang="tr-TR" sz="3200" dirty="0">
                <a:solidFill>
                  <a:schemeClr val="accent1">
                    <a:lumMod val="60000"/>
                    <a:lumOff val="40000"/>
                  </a:schemeClr>
                </a:solidFill>
                <a:latin typeface="Arial" panose="020B0604020202020204" pitchFamily="34" charset="0"/>
                <a:cs typeface="Arial" panose="020B0604020202020204" pitchFamily="34" charset="0"/>
              </a:rPr>
              <a:t>" </a:t>
            </a: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olarak nitelendirilmiştir.</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lnSpc>
                <a:spcPct val="100000"/>
              </a:lnSpc>
              <a:spcBef>
                <a:spcPts val="1200"/>
              </a:spcBef>
              <a:buNone/>
            </a:pPr>
            <a:endPar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553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lnSpc>
                <a:spcPct val="100000"/>
              </a:lnSpc>
              <a:spcBef>
                <a:spcPts val="1200"/>
              </a:spcBef>
            </a:pP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2008 </a:t>
            </a: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ve 2013 yıllarındaki mülteci sayıları Dünya </a:t>
            </a: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haritası üzerinde gösterimi</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3"/>
          <a:stretch>
            <a:fillRect/>
          </a:stretch>
        </p:blipFill>
        <p:spPr>
          <a:xfrm>
            <a:off x="838200" y="1392072"/>
            <a:ext cx="10873846" cy="4715004"/>
          </a:xfrm>
          <a:prstGeom prst="rect">
            <a:avLst/>
          </a:prstGeom>
        </p:spPr>
      </p:pic>
    </p:spTree>
    <p:extLst>
      <p:ext uri="{BB962C8B-B14F-4D97-AF65-F5344CB8AC3E}">
        <p14:creationId xmlns:p14="http://schemas.microsoft.com/office/powerpoint/2010/main" val="1662790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577340"/>
            <a:ext cx="10515600" cy="1325563"/>
          </a:xfrm>
        </p:spPr>
        <p:txBody>
          <a:bodyPr>
            <a:normAutofit/>
          </a:bodyPr>
          <a:lstStyle/>
          <a:p>
            <a:pPr algn="ctr"/>
            <a:r>
              <a:rPr lang="tr-TR" sz="3200" b="1" dirty="0" smtClean="0">
                <a:solidFill>
                  <a:schemeClr val="accent1">
                    <a:lumMod val="60000"/>
                    <a:lumOff val="40000"/>
                  </a:schemeClr>
                </a:solidFill>
                <a:latin typeface="Times New Roman" panose="02020603050405020304" pitchFamily="18" charset="0"/>
                <a:cs typeface="Times New Roman" panose="02020603050405020304" pitchFamily="18" charset="0"/>
              </a:rPr>
              <a:t>VERİ SETİ</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251880"/>
            <a:ext cx="10515600" cy="3925083"/>
          </a:xfrm>
        </p:spPr>
        <p:txBody>
          <a:bodyPr>
            <a:noAutofit/>
          </a:bodyPr>
          <a:lstStyle/>
          <a:p>
            <a:pPr marL="0" indent="0" algn="just">
              <a:lnSpc>
                <a:spcPct val="100000"/>
              </a:lnSpc>
              <a:spcBef>
                <a:spcPts val="1200"/>
              </a:spcBef>
              <a:buNone/>
            </a:pP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Mülteci sayıları ve bununla birlikte etki ettiğini düşündüğümüz değişkenler üzerine yapılan bu çalışma Dünya Bankası veri tabanından elde edilen</a:t>
            </a:r>
          </a:p>
          <a:p>
            <a:pPr algn="just">
              <a:spcBef>
                <a:spcPts val="1200"/>
              </a:spcBef>
            </a:pP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2008-2013 yılları arasındaki 215 ülkeden giden mültecilere ilişkin  sosyal-ekonomik </a:t>
            </a:r>
            <a:r>
              <a:rPr lang="tr-TR" sz="3200">
                <a:solidFill>
                  <a:schemeClr val="accent1">
                    <a:lumMod val="60000"/>
                    <a:lumOff val="40000"/>
                  </a:schemeClr>
                </a:solidFill>
                <a:latin typeface="Times New Roman" panose="02020603050405020304" pitchFamily="18" charset="0"/>
                <a:cs typeface="Times New Roman" panose="02020603050405020304" pitchFamily="18" charset="0"/>
              </a:rPr>
              <a:t>değişkenler </a:t>
            </a:r>
            <a:r>
              <a:rPr lang="tr-TR" sz="3200" smtClean="0">
                <a:solidFill>
                  <a:schemeClr val="accent1">
                    <a:lumMod val="60000"/>
                    <a:lumOff val="40000"/>
                  </a:schemeClr>
                </a:solidFill>
                <a:latin typeface="Times New Roman" panose="02020603050405020304" pitchFamily="18" charset="0"/>
                <a:cs typeface="Times New Roman" panose="02020603050405020304" pitchFamily="18" charset="0"/>
              </a:rPr>
              <a:t>ile 1070 </a:t>
            </a: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gözlemi içermektedir. </a:t>
            </a:r>
          </a:p>
        </p:txBody>
      </p:sp>
    </p:spTree>
    <p:extLst>
      <p:ext uri="{BB962C8B-B14F-4D97-AF65-F5344CB8AC3E}">
        <p14:creationId xmlns:p14="http://schemas.microsoft.com/office/powerpoint/2010/main" val="1833056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65495" y="0"/>
            <a:ext cx="10515600" cy="1325563"/>
          </a:xfrm>
        </p:spPr>
        <p:txBody>
          <a:bodyPr>
            <a:normAutofit/>
          </a:bodyPr>
          <a:lstStyle/>
          <a:p>
            <a:pPr algn="ctr"/>
            <a:r>
              <a:rPr lang="tr-TR" sz="3200" dirty="0">
                <a:solidFill>
                  <a:schemeClr val="accent1">
                    <a:lumMod val="60000"/>
                    <a:lumOff val="40000"/>
                  </a:schemeClr>
                </a:solidFill>
                <a:latin typeface="Times New Roman" panose="02020603050405020304" pitchFamily="18" charset="0"/>
                <a:cs typeface="Times New Roman" panose="02020603050405020304" pitchFamily="18" charset="0"/>
              </a:rPr>
              <a:t>Dünya Bankası veri tabanından elde edilen değişken bilgileri </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139736673"/>
              </p:ext>
            </p:extLst>
          </p:nvPr>
        </p:nvGraphicFramePr>
        <p:xfrm>
          <a:off x="518614" y="1105469"/>
          <a:ext cx="11395882" cy="5423740"/>
        </p:xfrm>
        <a:graphic>
          <a:graphicData uri="http://schemas.openxmlformats.org/drawingml/2006/table">
            <a:tbl>
              <a:tblPr firstRow="1" firstCol="1" bandRow="1">
                <a:tableStyleId>{5C22544A-7EE6-4342-B048-85BDC9FD1C3A}</a:tableStyleId>
              </a:tblPr>
              <a:tblGrid>
                <a:gridCol w="1054051"/>
                <a:gridCol w="3447277"/>
                <a:gridCol w="2464652"/>
                <a:gridCol w="4429902"/>
              </a:tblGrid>
              <a:tr h="456116">
                <a:tc gridSpan="4">
                  <a:txBody>
                    <a:bodyPr/>
                    <a:lstStyle/>
                    <a:p>
                      <a:pPr algn="ctr">
                        <a:lnSpc>
                          <a:spcPct val="107000"/>
                        </a:lnSpc>
                        <a:spcAft>
                          <a:spcPts val="0"/>
                        </a:spcAft>
                      </a:pPr>
                      <a:r>
                        <a:rPr lang="tr-TR" sz="1100" dirty="0">
                          <a:effectLst/>
                          <a:latin typeface="Times New Roman" panose="02020603050405020304" pitchFamily="18" charset="0"/>
                          <a:cs typeface="Times New Roman" panose="02020603050405020304" pitchFamily="18" charset="0"/>
                        </a:rPr>
                        <a:t>DEĞİŞKENLER</a:t>
                      </a:r>
                      <a:endParaRPr lang="tr-T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tr-TR"/>
                    </a:p>
                  </a:txBody>
                  <a:tcPr/>
                </a:tc>
                <a:tc hMerge="1">
                  <a:txBody>
                    <a:bodyPr/>
                    <a:lstStyle/>
                    <a:p>
                      <a:pPr algn="ctr">
                        <a:lnSpc>
                          <a:spcPct val="107000"/>
                        </a:lnSpc>
                        <a:spcAft>
                          <a:spcPts val="0"/>
                        </a:spcAft>
                      </a:pPr>
                      <a:endParaRPr lang="tr-T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Aft>
                          <a:spcPts val="0"/>
                        </a:spcAft>
                      </a:pPr>
                      <a:endParaRPr lang="tr-T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Country </a:t>
                      </a:r>
                      <a:r>
                        <a:rPr lang="tr-TR" sz="1400" dirty="0" err="1">
                          <a:effectLst/>
                          <a:latin typeface="Times New Roman" panose="02020603050405020304" pitchFamily="18" charset="0"/>
                          <a:cs typeface="Times New Roman" panose="02020603050405020304" pitchFamily="18" charset="0"/>
                        </a:rPr>
                        <a:t>Code</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Ülke Kodu</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Lifeexpect</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Beklenen yaşam süresi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FoodProdIndx</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Gıda Üretim İndeksi</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Urbnpop</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Kentsel Nüfus Oranı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InflGDPdflt</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Gsyih deflatörüne göre Enflasyon Oranı</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Rrlpop</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Kırsal Nüfus Oranı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GDP_growth</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Gsyih göre büyüme oranı</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Unemplyment</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İşsizlik Oranı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MortltyrteUndr5</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5 yaşından küçükler için ölüm oranı</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Lbrforcepart</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İş gücüne katılım oranı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GDPperCapita</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Gsyih</a:t>
                      </a:r>
                      <a:r>
                        <a:rPr lang="tr-TR" sz="1400" dirty="0">
                          <a:effectLst/>
                          <a:latin typeface="Times New Roman" panose="02020603050405020304" pitchFamily="18" charset="0"/>
                          <a:cs typeface="Times New Roman" panose="02020603050405020304" pitchFamily="18" charset="0"/>
                        </a:rPr>
                        <a:t> göre Kişi başına gelir</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Lbrforce</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İş gücü</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3236">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Agrcltrlnd</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Tarımsal alan oranı</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Militaryexp</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Askeri Harcama oranı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09855">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RailLines</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a:effectLst/>
                          <a:latin typeface="Times New Roman" panose="02020603050405020304" pitchFamily="18" charset="0"/>
                          <a:cs typeface="Times New Roman" panose="02020603050405020304" pitchFamily="18" charset="0"/>
                        </a:rPr>
                        <a:t>Tren yolları uzunluğu</a:t>
                      </a:r>
                      <a:endParaRPr lang="tr-T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Refugewasyl</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Ülke veya sığınma ülkesi tarafından olan Mülteci Nüfus</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945117">
                <a:tc>
                  <a:txBody>
                    <a:bodyPr/>
                    <a:lstStyle/>
                    <a:p>
                      <a:pPr algn="ctr">
                        <a:lnSpc>
                          <a:spcPct val="107000"/>
                        </a:lnSpc>
                        <a:spcAft>
                          <a:spcPts val="0"/>
                        </a:spcAft>
                      </a:pPr>
                      <a:r>
                        <a:rPr lang="tr-TR" sz="1400" dirty="0" err="1">
                          <a:effectLst/>
                          <a:latin typeface="Times New Roman" panose="02020603050405020304" pitchFamily="18" charset="0"/>
                          <a:cs typeface="Times New Roman" panose="02020603050405020304" pitchFamily="18" charset="0"/>
                        </a:rPr>
                        <a:t>AirTrnsprt</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Hava taşımacılığı, Dünya çapında tescilli olan taşıyıcıların kalkışları</a:t>
                      </a:r>
                    </a:p>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Refugeeorigin</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tr-TR"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Ülkelerden gelen Mülteci Nüfus</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919290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167907"/>
            <a:ext cx="10515600" cy="1325563"/>
          </a:xfrm>
        </p:spPr>
        <p:txBody>
          <a:bodyPr>
            <a:normAutofit/>
          </a:bodyPr>
          <a:lstStyle/>
          <a:p>
            <a:pPr algn="ctr"/>
            <a:r>
              <a:rPr lang="tr-TR" sz="3200" b="1" dirty="0" smtClean="0">
                <a:solidFill>
                  <a:schemeClr val="accent1">
                    <a:lumMod val="60000"/>
                    <a:lumOff val="40000"/>
                  </a:schemeClr>
                </a:solidFill>
                <a:latin typeface="Times New Roman" panose="02020603050405020304" pitchFamily="18" charset="0"/>
                <a:cs typeface="Times New Roman" panose="02020603050405020304" pitchFamily="18" charset="0"/>
              </a:rPr>
              <a:t>METOTLAR</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2000" cy="5003256"/>
          </a:xfrm>
        </p:spPr>
        <p:txBody>
          <a:bodyPr>
            <a:noAutofit/>
          </a:bodyPr>
          <a:lstStyle/>
          <a:p>
            <a:pPr marL="0" indent="0" algn="just">
              <a:buNone/>
            </a:pPr>
            <a:r>
              <a:rPr lang="tr-TR" sz="3200" b="1" dirty="0" smtClean="0">
                <a:solidFill>
                  <a:schemeClr val="accent1">
                    <a:lumMod val="60000"/>
                    <a:lumOff val="40000"/>
                  </a:schemeClr>
                </a:solidFill>
                <a:latin typeface="Times New Roman" panose="02020603050405020304" pitchFamily="18" charset="0"/>
                <a:cs typeface="Times New Roman" panose="02020603050405020304" pitchFamily="18" charset="0"/>
              </a:rPr>
              <a:t>VERİ MADENCİLİĞİ </a:t>
            </a:r>
          </a:p>
          <a:p>
            <a:pPr marL="0" indent="0" algn="just">
              <a:buNone/>
            </a:pPr>
            <a:r>
              <a:rPr lang="tr-TR"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Büyük veri yığınından bir takım tekniklerin kullanılarak yararlı bilgilerin çıkarılma işlemidir. Bu amaçla incelenen teknikler 4 ana başlıkta incelenir.</a:t>
            </a:r>
          </a:p>
          <a:p>
            <a:pPr marL="0" indent="0" algn="just">
              <a:buNone/>
            </a:pPr>
            <a:r>
              <a:rPr lang="tr-TR" sz="3200" b="1" dirty="0" smtClean="0">
                <a:solidFill>
                  <a:schemeClr val="accent1">
                    <a:lumMod val="60000"/>
                    <a:lumOff val="40000"/>
                  </a:schemeClr>
                </a:solidFill>
                <a:latin typeface="Times New Roman" panose="02020603050405020304" pitchFamily="18" charset="0"/>
                <a:cs typeface="Times New Roman" panose="02020603050405020304" pitchFamily="18" charset="0"/>
              </a:rPr>
              <a:t>Veri madenciliği metotları</a:t>
            </a:r>
          </a:p>
          <a:p>
            <a:pPr marL="0" indent="0" algn="just" defTabSz="542925">
              <a:buNone/>
            </a:pPr>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b="1" dirty="0" smtClean="0">
                <a:solidFill>
                  <a:schemeClr val="accent1">
                    <a:lumMod val="60000"/>
                    <a:lumOff val="40000"/>
                  </a:schemeClr>
                </a:solidFill>
                <a:latin typeface="Times New Roman" panose="02020603050405020304" pitchFamily="18" charset="0"/>
                <a:cs typeface="Times New Roman" panose="02020603050405020304" pitchFamily="18" charset="0"/>
              </a:rPr>
              <a:t>1- İstatistiğe dayalı algoritmalar</a:t>
            </a:r>
          </a:p>
          <a:p>
            <a:pPr marL="0" indent="0" algn="just" defTabSz="542925">
              <a:buNone/>
            </a:pPr>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b="1" dirty="0" smtClean="0">
                <a:solidFill>
                  <a:schemeClr val="accent1">
                    <a:lumMod val="60000"/>
                    <a:lumOff val="40000"/>
                  </a:schemeClr>
                </a:solidFill>
                <a:latin typeface="Times New Roman" panose="02020603050405020304" pitchFamily="18" charset="0"/>
                <a:cs typeface="Times New Roman" panose="02020603050405020304" pitchFamily="18" charset="0"/>
              </a:rPr>
              <a:t>2-Mesafeye dayalı algoritmalar</a:t>
            </a:r>
          </a:p>
          <a:p>
            <a:pPr marL="0" indent="0" algn="just" defTabSz="542925">
              <a:buNone/>
            </a:pPr>
            <a:r>
              <a:rPr lang="tr-TR" b="1" dirty="0" smtClean="0">
                <a:solidFill>
                  <a:schemeClr val="accent1">
                    <a:lumMod val="60000"/>
                    <a:lumOff val="40000"/>
                  </a:schemeClr>
                </a:solidFill>
                <a:latin typeface="Times New Roman" panose="02020603050405020304" pitchFamily="18" charset="0"/>
                <a:cs typeface="Times New Roman" panose="02020603050405020304" pitchFamily="18" charset="0"/>
              </a:rPr>
              <a:t>	3-Karar ağacı algoritmaları</a:t>
            </a:r>
          </a:p>
          <a:p>
            <a:pPr marL="0" indent="0" algn="just" defTabSz="542925">
              <a:buNone/>
            </a:pPr>
            <a:r>
              <a:rPr lang="tr-TR" dirty="0" smtClean="0">
                <a:solidFill>
                  <a:schemeClr val="accent1">
                    <a:lumMod val="60000"/>
                    <a:lumOff val="40000"/>
                  </a:schemeClr>
                </a:solidFill>
                <a:latin typeface="Times New Roman" panose="02020603050405020304" pitchFamily="18" charset="0"/>
                <a:cs typeface="Times New Roman" panose="02020603050405020304" pitchFamily="18" charset="0"/>
              </a:rPr>
              <a:t>	4- Yapay Sinir Ağları </a:t>
            </a:r>
          </a:p>
        </p:txBody>
      </p:sp>
    </p:spTree>
    <p:extLst>
      <p:ext uri="{BB962C8B-B14F-4D97-AF65-F5344CB8AC3E}">
        <p14:creationId xmlns:p14="http://schemas.microsoft.com/office/powerpoint/2010/main" val="665344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4600" y="0"/>
            <a:ext cx="10515600" cy="1325563"/>
          </a:xfrm>
        </p:spPr>
        <p:txBody>
          <a:bodyPr>
            <a:normAutofit/>
          </a:bodyPr>
          <a:lstStyle/>
          <a:p>
            <a:pPr algn="ctr"/>
            <a:r>
              <a:rPr lang="tr-TR" sz="3200" b="1" dirty="0">
                <a:solidFill>
                  <a:schemeClr val="accent1">
                    <a:lumMod val="60000"/>
                    <a:lumOff val="40000"/>
                  </a:schemeClr>
                </a:solidFill>
                <a:latin typeface="Times New Roman" panose="02020603050405020304" pitchFamily="18" charset="0"/>
                <a:cs typeface="Times New Roman" panose="02020603050405020304" pitchFamily="18" charset="0"/>
              </a:rPr>
              <a:t>Çalışmada Kullanılan Yöntemler</a:t>
            </a:r>
            <a:endParaRPr lang="tr-TR"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73708"/>
            <a:ext cx="10512000" cy="5003256"/>
          </a:xfrm>
        </p:spPr>
        <p:txBody>
          <a:bodyPr>
            <a:noAutofit/>
          </a:bodyPr>
          <a:lstStyle/>
          <a:p>
            <a:r>
              <a:rPr lang="tr-TR" b="1" dirty="0" err="1">
                <a:solidFill>
                  <a:schemeClr val="accent1">
                    <a:lumMod val="60000"/>
                    <a:lumOff val="40000"/>
                  </a:schemeClr>
                </a:solidFill>
                <a:latin typeface="Times New Roman" panose="02020603050405020304" pitchFamily="18" charset="0"/>
                <a:cs typeface="Times New Roman" panose="02020603050405020304" pitchFamily="18" charset="0"/>
              </a:rPr>
              <a:t>Naive</a:t>
            </a:r>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 </a:t>
            </a:r>
            <a:r>
              <a:rPr lang="tr-TR" b="1" dirty="0" err="1">
                <a:solidFill>
                  <a:schemeClr val="accent1">
                    <a:lumMod val="60000"/>
                    <a:lumOff val="40000"/>
                  </a:schemeClr>
                </a:solidFill>
                <a:latin typeface="Times New Roman" panose="02020603050405020304" pitchFamily="18" charset="0"/>
                <a:cs typeface="Times New Roman" panose="02020603050405020304" pitchFamily="18" charset="0"/>
              </a:rPr>
              <a:t>Bayes</a:t>
            </a:r>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 </a:t>
            </a:r>
          </a:p>
          <a:p>
            <a:pPr marL="400050" lvl="1" indent="0" algn="just">
              <a:buNone/>
            </a:pPr>
            <a:r>
              <a:rPr lang="tr-TR" sz="2800" dirty="0">
                <a:solidFill>
                  <a:schemeClr val="accent1">
                    <a:lumMod val="60000"/>
                    <a:lumOff val="40000"/>
                  </a:schemeClr>
                </a:solidFill>
                <a:latin typeface="Times New Roman" panose="02020603050405020304" pitchFamily="18" charset="0"/>
                <a:cs typeface="Times New Roman" panose="02020603050405020304" pitchFamily="18" charset="0"/>
              </a:rPr>
              <a:t>Elde var olan hali hazırda sınıflandırılmış verileri kullanarak yeni bir gözlemin mevcut sınıflandırmada herhangi birine girme olasılığını hesaplayan bir yöntemdir. Temeli </a:t>
            </a:r>
            <a:r>
              <a:rPr lang="tr-TR" sz="2800" dirty="0" err="1">
                <a:solidFill>
                  <a:schemeClr val="accent1">
                    <a:lumMod val="60000"/>
                    <a:lumOff val="40000"/>
                  </a:schemeClr>
                </a:solidFill>
                <a:latin typeface="Times New Roman" panose="02020603050405020304" pitchFamily="18" charset="0"/>
                <a:cs typeface="Times New Roman" panose="02020603050405020304" pitchFamily="18" charset="0"/>
              </a:rPr>
              <a:t>Bayes</a:t>
            </a:r>
            <a:r>
              <a:rPr lang="tr-TR" sz="2800" dirty="0">
                <a:solidFill>
                  <a:schemeClr val="accent1">
                    <a:lumMod val="60000"/>
                    <a:lumOff val="40000"/>
                  </a:schemeClr>
                </a:solidFill>
                <a:latin typeface="Times New Roman" panose="02020603050405020304" pitchFamily="18" charset="0"/>
                <a:cs typeface="Times New Roman" panose="02020603050405020304" pitchFamily="18" charset="0"/>
              </a:rPr>
              <a:t> teoremine bağlı olduğu için bu ismi almaktadır.</a:t>
            </a:r>
          </a:p>
          <a:p>
            <a:r>
              <a:rPr lang="tr-TR" b="1" dirty="0">
                <a:solidFill>
                  <a:schemeClr val="accent1">
                    <a:lumMod val="60000"/>
                    <a:lumOff val="40000"/>
                  </a:schemeClr>
                </a:solidFill>
                <a:latin typeface="Times New Roman" panose="02020603050405020304" pitchFamily="18" charset="0"/>
                <a:cs typeface="Times New Roman" panose="02020603050405020304" pitchFamily="18" charset="0"/>
              </a:rPr>
              <a:t>K-En Yakın Komşu</a:t>
            </a:r>
          </a:p>
          <a:p>
            <a:pPr marL="400050" lvl="1" indent="0" algn="just">
              <a:buNone/>
            </a:pPr>
            <a:r>
              <a:rPr lang="tr-TR" sz="2800" dirty="0">
                <a:solidFill>
                  <a:schemeClr val="accent1">
                    <a:lumMod val="60000"/>
                    <a:lumOff val="40000"/>
                  </a:schemeClr>
                </a:solidFill>
                <a:latin typeface="Times New Roman" panose="02020603050405020304" pitchFamily="18" charset="0"/>
                <a:cs typeface="Times New Roman" panose="02020603050405020304" pitchFamily="18" charset="0"/>
              </a:rPr>
              <a:t>Sınıflandırma yapılırken veri setindeki her bir gözlemin diğer gözlemlerle olan uzaklığını hesaplar. Ancak, bir gözlem için diğer gözlemlerden sadece k adedi göz önüne alınır. algoritmanın isimden anlaşılacağı gibi bu k adet gözlem uzaklığı hesaplanan noktaya diğer gözlemlere kıyasla en yakın olan gözlemdir.</a:t>
            </a:r>
          </a:p>
        </p:txBody>
      </p:sp>
    </p:spTree>
    <p:extLst>
      <p:ext uri="{BB962C8B-B14F-4D97-AF65-F5344CB8AC3E}">
        <p14:creationId xmlns:p14="http://schemas.microsoft.com/office/powerpoint/2010/main" val="2355968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568</TotalTime>
  <Words>1264</Words>
  <Application>Microsoft Office PowerPoint</Application>
  <PresentationFormat>Geniş ekran</PresentationFormat>
  <Paragraphs>553</Paragraphs>
  <Slides>21</Slides>
  <Notes>20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Calibri Light</vt:lpstr>
      <vt:lpstr>Times New Roman</vt:lpstr>
      <vt:lpstr>Office Teması</vt:lpstr>
      <vt:lpstr>ÜLKELERDEN GİDEN MÜLTECİ SAYILARI ÜZERİNE VERİ MADENCİLİĞİ UYGULAMASI </vt:lpstr>
      <vt:lpstr>İÇERİK</vt:lpstr>
      <vt:lpstr>AMAÇ</vt:lpstr>
      <vt:lpstr>MÜLTECİ NEDİR?</vt:lpstr>
      <vt:lpstr>2008 ve 2013 yıllarındaki mülteci sayıları Dünya haritası üzerinde gösterimi</vt:lpstr>
      <vt:lpstr>VERİ SETİ</vt:lpstr>
      <vt:lpstr>Dünya Bankası veri tabanından elde edilen değişken bilgileri </vt:lpstr>
      <vt:lpstr>METOTLAR</vt:lpstr>
      <vt:lpstr>Çalışmada Kullanılan Yöntemler</vt:lpstr>
      <vt:lpstr>Çalışmada Kullanılan Yöntemler</vt:lpstr>
      <vt:lpstr>UYGULAMA</vt:lpstr>
      <vt:lpstr>Mülteci sayılarına ilişkin 2008 ve 2013 yıllarına ait kategorize edilmiş verilerin görseli</vt:lpstr>
      <vt:lpstr>Sınıflamalara ilişkin başarı olasılıkları.</vt:lpstr>
      <vt:lpstr>Naive Bayes Sınıflandırma tekniğine göre kategorize edilmiş mülteci sayılarının olasılıkları</vt:lpstr>
      <vt:lpstr>Metotlara göre Doğru sınıflama oranları, ROC değerleri ve bazı olasılıklar</vt:lpstr>
      <vt:lpstr>Temel Bileşenler bulunduktan indirgenmiş veri ile elde edilen başarı oranları</vt:lpstr>
      <vt:lpstr>TBA sonrası metotlara göre doğru sınıflama oranları, ROC değerleri ve bazı olasılıklar</vt:lpstr>
      <vt:lpstr>SONUÇ</vt:lpstr>
      <vt:lpstr>KAYNAKÇA</vt:lpstr>
      <vt:lpstr>PowerPoint Sunusu</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ÜLKELERDEN GİDEN MÜLTECİ SAYILARI ÜZERİNE VERİ MADENCİLİĞİ UYGULAMASI </dc:title>
  <dc:creator>Ali Mertcan</dc:creator>
  <cp:lastModifiedBy>Ali Mertcan</cp:lastModifiedBy>
  <cp:revision>48</cp:revision>
  <dcterms:created xsi:type="dcterms:W3CDTF">2016-05-03T22:16:02Z</dcterms:created>
  <dcterms:modified xsi:type="dcterms:W3CDTF">2016-05-31T19:36:59Z</dcterms:modified>
</cp:coreProperties>
</file>